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30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  <p:sldMasterId id="2147483655" r:id="rId4"/>
  </p:sldMasterIdLst>
  <p:notesMasterIdLst>
    <p:notesMasterId r:id="rId9"/>
  </p:notesMasterIdLst>
  <p:sldIdLst>
    <p:sldId id="256" r:id="rId5"/>
    <p:sldId id="305" r:id="rId6"/>
    <p:sldId id="309" r:id="rId7"/>
    <p:sldId id="356" r:id="rId8"/>
    <p:sldId id="355" r:id="rId10"/>
    <p:sldId id="266" r:id="rId11"/>
    <p:sldId id="310" r:id="rId12"/>
    <p:sldId id="285" r:id="rId13"/>
    <p:sldId id="286" r:id="rId14"/>
    <p:sldId id="357" r:id="rId15"/>
    <p:sldId id="287" r:id="rId16"/>
    <p:sldId id="288" r:id="rId17"/>
    <p:sldId id="289" r:id="rId18"/>
    <p:sldId id="311" r:id="rId19"/>
    <p:sldId id="291" r:id="rId20"/>
    <p:sldId id="292" r:id="rId21"/>
    <p:sldId id="293" r:id="rId22"/>
    <p:sldId id="294" r:id="rId23"/>
    <p:sldId id="385" r:id="rId24"/>
    <p:sldId id="312" r:id="rId25"/>
    <p:sldId id="296" r:id="rId26"/>
    <p:sldId id="313" r:id="rId27"/>
    <p:sldId id="379" r:id="rId28"/>
    <p:sldId id="387" r:id="rId29"/>
    <p:sldId id="298" r:id="rId30"/>
    <p:sldId id="299" r:id="rId31"/>
    <p:sldId id="302" r:id="rId32"/>
    <p:sldId id="300" r:id="rId33"/>
    <p:sldId id="353" r:id="rId34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1392" y="-660"/>
      </p:cViewPr>
      <p:guideLst>
        <p:guide orient="horz" pos="224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8" Type="http://schemas.openxmlformats.org/officeDocument/2006/relationships/tags" Target="tags/tag230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模板来自于： 第一PPT https://www.1ppt.com/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模板来自于： 第一PPT https://www.1ppt.com/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模板来自于： 第一PPT https://www.1ppt.com/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模板来自于： 第一PPT https://www.1ppt.com/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C1D34-6EED-4ABC-8136-D81944D5DD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E4F49-78EF-482F-B445-351410578E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C1D34-6EED-4ABC-8136-D81944D5DD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E4F49-78EF-482F-B445-351410578E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 descr="p-1670814-12099278"/>
          <p:cNvPicPr>
            <a:picLocks noChangeAspect="1"/>
          </p:cNvPicPr>
          <p:nvPr userDrawn="1"/>
        </p:nvPicPr>
        <p:blipFill>
          <a:blip r:embed="rId5" cstate="screen">
            <a:alphaModFix amt="5000"/>
          </a:blip>
          <a:stretch>
            <a:fillRect/>
          </a:stretch>
        </p:blipFill>
        <p:spPr>
          <a:xfrm>
            <a:off x="0" y="0"/>
            <a:ext cx="12220575" cy="68484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>
            <a:alphaModFix amt="18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ea typeface="汉仪旗黑-55简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ea typeface="汉仪旗黑-55简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ea typeface="汉仪旗黑-55简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汉仪旗黑-55简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汉仪旗黑-55简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汉仪旗黑-55简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汉仪旗黑-55简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汉仪旗黑-55简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汉仪旗黑-55简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9" Type="http://schemas.openxmlformats.org/officeDocument/2006/relationships/slideLayout" Target="../slideLayouts/slideLayout5.xml"/><Relationship Id="rId28" Type="http://schemas.openxmlformats.org/officeDocument/2006/relationships/tags" Target="../tags/tag3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image" Target="../media/image9.svg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tags" Target="../tags/tag39.xml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tags" Target="../tags/tag40.xml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2.xml"/><Relationship Id="rId4" Type="http://schemas.openxmlformats.org/officeDocument/2006/relationships/image" Target="../media/image12.jpeg"/><Relationship Id="rId3" Type="http://schemas.openxmlformats.org/officeDocument/2006/relationships/tags" Target="../tags/tag41.xml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image" Target="../media/image9.svg"/><Relationship Id="rId19" Type="http://schemas.openxmlformats.org/officeDocument/2006/relationships/slideLayout" Target="../slideLayouts/slideLayout4.xml"/><Relationship Id="rId18" Type="http://schemas.openxmlformats.org/officeDocument/2006/relationships/image" Target="../media/image13.png"/><Relationship Id="rId17" Type="http://schemas.openxmlformats.org/officeDocument/2006/relationships/tags" Target="../tags/tag58.xml"/><Relationship Id="rId16" Type="http://schemas.openxmlformats.org/officeDocument/2006/relationships/tags" Target="../tags/tag57.xml"/><Relationship Id="rId15" Type="http://schemas.openxmlformats.org/officeDocument/2006/relationships/tags" Target="../tags/tag56.xml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4" Type="http://schemas.openxmlformats.org/officeDocument/2006/relationships/slideLayout" Target="../slideLayouts/slideLayout4.xml"/><Relationship Id="rId43" Type="http://schemas.openxmlformats.org/officeDocument/2006/relationships/tags" Target="../tags/tag89.xml"/><Relationship Id="rId42" Type="http://schemas.openxmlformats.org/officeDocument/2006/relationships/tags" Target="../tags/tag88.xml"/><Relationship Id="rId41" Type="http://schemas.openxmlformats.org/officeDocument/2006/relationships/tags" Target="../tags/tag87.xml"/><Relationship Id="rId40" Type="http://schemas.openxmlformats.org/officeDocument/2006/relationships/image" Target="../media/image23.svg"/><Relationship Id="rId4" Type="http://schemas.openxmlformats.org/officeDocument/2006/relationships/tags" Target="../tags/tag60.xml"/><Relationship Id="rId39" Type="http://schemas.openxmlformats.org/officeDocument/2006/relationships/image" Target="../media/image22.png"/><Relationship Id="rId38" Type="http://schemas.openxmlformats.org/officeDocument/2006/relationships/tags" Target="../tags/tag86.xml"/><Relationship Id="rId37" Type="http://schemas.openxmlformats.org/officeDocument/2006/relationships/tags" Target="../tags/tag85.xml"/><Relationship Id="rId36" Type="http://schemas.openxmlformats.org/officeDocument/2006/relationships/tags" Target="../tags/tag84.xml"/><Relationship Id="rId35" Type="http://schemas.openxmlformats.org/officeDocument/2006/relationships/image" Target="../media/image21.svg"/><Relationship Id="rId34" Type="http://schemas.openxmlformats.org/officeDocument/2006/relationships/image" Target="../media/image20.png"/><Relationship Id="rId33" Type="http://schemas.openxmlformats.org/officeDocument/2006/relationships/tags" Target="../tags/tag83.xml"/><Relationship Id="rId32" Type="http://schemas.openxmlformats.org/officeDocument/2006/relationships/tags" Target="../tags/tag82.xml"/><Relationship Id="rId31" Type="http://schemas.openxmlformats.org/officeDocument/2006/relationships/tags" Target="../tags/tag81.xml"/><Relationship Id="rId30" Type="http://schemas.openxmlformats.org/officeDocument/2006/relationships/tags" Target="../tags/tag80.xml"/><Relationship Id="rId3" Type="http://schemas.openxmlformats.org/officeDocument/2006/relationships/tags" Target="../tags/tag59.xml"/><Relationship Id="rId29" Type="http://schemas.openxmlformats.org/officeDocument/2006/relationships/tags" Target="../tags/tag79.xml"/><Relationship Id="rId28" Type="http://schemas.openxmlformats.org/officeDocument/2006/relationships/tags" Target="../tags/tag78.xml"/><Relationship Id="rId27" Type="http://schemas.openxmlformats.org/officeDocument/2006/relationships/image" Target="../media/image19.svg"/><Relationship Id="rId26" Type="http://schemas.openxmlformats.org/officeDocument/2006/relationships/image" Target="../media/image18.png"/><Relationship Id="rId25" Type="http://schemas.openxmlformats.org/officeDocument/2006/relationships/tags" Target="../tags/tag77.xml"/><Relationship Id="rId24" Type="http://schemas.openxmlformats.org/officeDocument/2006/relationships/tags" Target="../tags/tag76.xml"/><Relationship Id="rId23" Type="http://schemas.openxmlformats.org/officeDocument/2006/relationships/tags" Target="../tags/tag75.xml"/><Relationship Id="rId22" Type="http://schemas.openxmlformats.org/officeDocument/2006/relationships/tags" Target="../tags/tag74.xml"/><Relationship Id="rId21" Type="http://schemas.openxmlformats.org/officeDocument/2006/relationships/tags" Target="../tags/tag73.xml"/><Relationship Id="rId20" Type="http://schemas.openxmlformats.org/officeDocument/2006/relationships/tags" Target="../tags/tag72.xml"/><Relationship Id="rId2" Type="http://schemas.openxmlformats.org/officeDocument/2006/relationships/image" Target="../media/image9.svg"/><Relationship Id="rId19" Type="http://schemas.openxmlformats.org/officeDocument/2006/relationships/image" Target="../media/image17.svg"/><Relationship Id="rId18" Type="http://schemas.openxmlformats.org/officeDocument/2006/relationships/image" Target="../media/image16.png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image" Target="../media/image15.svg"/><Relationship Id="rId11" Type="http://schemas.openxmlformats.org/officeDocument/2006/relationships/image" Target="../media/image14.png"/><Relationship Id="rId10" Type="http://schemas.openxmlformats.org/officeDocument/2006/relationships/tags" Target="../tags/tag66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tags" Target="../tags/tag90.xml"/><Relationship Id="rId4" Type="http://schemas.microsoft.com/office/2007/relationships/media" Target="../media/media3.mp4"/><Relationship Id="rId3" Type="http://schemas.openxmlformats.org/officeDocument/2006/relationships/video" Target="../media/media3.mp4"/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5" Type="http://schemas.openxmlformats.org/officeDocument/2006/relationships/slideLayout" Target="../slideLayouts/slideLayout4.xml"/><Relationship Id="rId24" Type="http://schemas.openxmlformats.org/officeDocument/2006/relationships/tags" Target="../tags/tag112.xml"/><Relationship Id="rId23" Type="http://schemas.openxmlformats.org/officeDocument/2006/relationships/tags" Target="../tags/tag111.xml"/><Relationship Id="rId22" Type="http://schemas.openxmlformats.org/officeDocument/2006/relationships/tags" Target="../tags/tag110.xml"/><Relationship Id="rId21" Type="http://schemas.openxmlformats.org/officeDocument/2006/relationships/tags" Target="../tags/tag109.xml"/><Relationship Id="rId20" Type="http://schemas.openxmlformats.org/officeDocument/2006/relationships/tags" Target="../tags/tag108.xml"/><Relationship Id="rId2" Type="http://schemas.openxmlformats.org/officeDocument/2006/relationships/image" Target="../media/image9.svg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image" Target="../media/image9.svg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26.jpeg"/><Relationship Id="rId10" Type="http://schemas.openxmlformats.org/officeDocument/2006/relationships/tags" Target="../tags/tag120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27.jpeg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image" Target="../media/image9.sv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28.png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image" Target="../media/image9.sv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svg"/><Relationship Id="rId8" Type="http://schemas.openxmlformats.org/officeDocument/2006/relationships/image" Target="../media/image29.png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2" Type="http://schemas.openxmlformats.org/officeDocument/2006/relationships/slideLayout" Target="../slideLayouts/slideLayout4.xml"/><Relationship Id="rId21" Type="http://schemas.openxmlformats.org/officeDocument/2006/relationships/tags" Target="../tags/tag146.xml"/><Relationship Id="rId20" Type="http://schemas.openxmlformats.org/officeDocument/2006/relationships/image" Target="../media/image31.png"/><Relationship Id="rId2" Type="http://schemas.openxmlformats.org/officeDocument/2006/relationships/image" Target="../media/image9.svg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tags" Target="../tags/tag147.xml"/><Relationship Id="rId4" Type="http://schemas.microsoft.com/office/2007/relationships/media" Target="../media/media4.mp4"/><Relationship Id="rId3" Type="http://schemas.openxmlformats.org/officeDocument/2006/relationships/video" Target="../media/media4.mp4"/><Relationship Id="rId2" Type="http://schemas.openxmlformats.org/officeDocument/2006/relationships/image" Target="../media/image9.svg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image" Target="../media/image9.svg"/><Relationship Id="rId16" Type="http://schemas.openxmlformats.org/officeDocument/2006/relationships/slideLayout" Target="../slideLayouts/slideLayout4.xml"/><Relationship Id="rId15" Type="http://schemas.openxmlformats.org/officeDocument/2006/relationships/image" Target="../media/image33.png"/><Relationship Id="rId14" Type="http://schemas.openxmlformats.org/officeDocument/2006/relationships/tags" Target="../tags/tag159.xml"/><Relationship Id="rId13" Type="http://schemas.openxmlformats.org/officeDocument/2006/relationships/tags" Target="../tags/tag158.xml"/><Relationship Id="rId12" Type="http://schemas.openxmlformats.org/officeDocument/2006/relationships/tags" Target="../tags/tag157.xml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9.svg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0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image" Target="../media/image9.svg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38.jpeg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tags" Target="../tags/tag172.xml"/><Relationship Id="rId4" Type="http://schemas.microsoft.com/office/2007/relationships/media" Target="../media/media5.mp4"/><Relationship Id="rId3" Type="http://schemas.openxmlformats.org/officeDocument/2006/relationships/video" Target="../media/media5.mp4"/><Relationship Id="rId2" Type="http://schemas.openxmlformats.org/officeDocument/2006/relationships/image" Target="../media/image9.svg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png"/><Relationship Id="rId2" Type="http://schemas.openxmlformats.org/officeDocument/2006/relationships/image" Target="../media/image9.svg"/><Relationship Id="rId1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image" Target="../media/image43.png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9" Type="http://schemas.openxmlformats.org/officeDocument/2006/relationships/slideLayout" Target="../slideLayouts/slideLayout4.xml"/><Relationship Id="rId38" Type="http://schemas.openxmlformats.org/officeDocument/2006/relationships/image" Target="../media/image48.png"/><Relationship Id="rId37" Type="http://schemas.openxmlformats.org/officeDocument/2006/relationships/tags" Target="../tags/tag202.xml"/><Relationship Id="rId36" Type="http://schemas.openxmlformats.org/officeDocument/2006/relationships/tags" Target="../tags/tag201.xml"/><Relationship Id="rId35" Type="http://schemas.openxmlformats.org/officeDocument/2006/relationships/tags" Target="../tags/tag200.xml"/><Relationship Id="rId34" Type="http://schemas.openxmlformats.org/officeDocument/2006/relationships/tags" Target="../tags/tag199.xml"/><Relationship Id="rId33" Type="http://schemas.openxmlformats.org/officeDocument/2006/relationships/tags" Target="../tags/tag198.xml"/><Relationship Id="rId32" Type="http://schemas.openxmlformats.org/officeDocument/2006/relationships/image" Target="../media/image47.png"/><Relationship Id="rId31" Type="http://schemas.openxmlformats.org/officeDocument/2006/relationships/tags" Target="../tags/tag197.xml"/><Relationship Id="rId30" Type="http://schemas.openxmlformats.org/officeDocument/2006/relationships/tags" Target="../tags/tag196.xml"/><Relationship Id="rId3" Type="http://schemas.openxmlformats.org/officeDocument/2006/relationships/tags" Target="../tags/tag173.xml"/><Relationship Id="rId29" Type="http://schemas.openxmlformats.org/officeDocument/2006/relationships/tags" Target="../tags/tag195.xml"/><Relationship Id="rId28" Type="http://schemas.openxmlformats.org/officeDocument/2006/relationships/tags" Target="../tags/tag194.xml"/><Relationship Id="rId27" Type="http://schemas.openxmlformats.org/officeDocument/2006/relationships/tags" Target="../tags/tag193.xml"/><Relationship Id="rId26" Type="http://schemas.openxmlformats.org/officeDocument/2006/relationships/image" Target="../media/image46.png"/><Relationship Id="rId25" Type="http://schemas.openxmlformats.org/officeDocument/2006/relationships/tags" Target="../tags/tag192.xml"/><Relationship Id="rId24" Type="http://schemas.openxmlformats.org/officeDocument/2006/relationships/tags" Target="../tags/tag191.xml"/><Relationship Id="rId23" Type="http://schemas.openxmlformats.org/officeDocument/2006/relationships/tags" Target="../tags/tag190.xml"/><Relationship Id="rId22" Type="http://schemas.openxmlformats.org/officeDocument/2006/relationships/tags" Target="../tags/tag189.xml"/><Relationship Id="rId21" Type="http://schemas.openxmlformats.org/officeDocument/2006/relationships/tags" Target="../tags/tag188.xml"/><Relationship Id="rId20" Type="http://schemas.openxmlformats.org/officeDocument/2006/relationships/image" Target="../media/image45.png"/><Relationship Id="rId2" Type="http://schemas.openxmlformats.org/officeDocument/2006/relationships/image" Target="../media/image9.svg"/><Relationship Id="rId19" Type="http://schemas.openxmlformats.org/officeDocument/2006/relationships/tags" Target="../tags/tag187.xml"/><Relationship Id="rId18" Type="http://schemas.openxmlformats.org/officeDocument/2006/relationships/tags" Target="../tags/tag186.xml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tags" Target="../tags/tag183.xml"/><Relationship Id="rId14" Type="http://schemas.openxmlformats.org/officeDocument/2006/relationships/image" Target="../media/image44.png"/><Relationship Id="rId13" Type="http://schemas.openxmlformats.org/officeDocument/2006/relationships/tags" Target="../tags/tag182.xml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tags" Target="../tags/tag207.xml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image" Target="../media/image49.jpeg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image" Target="../media/image9.sv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211.xml"/><Relationship Id="rId13" Type="http://schemas.openxmlformats.org/officeDocument/2006/relationships/tags" Target="../tags/tag210.xml"/><Relationship Id="rId12" Type="http://schemas.openxmlformats.org/officeDocument/2006/relationships/image" Target="../media/image51.jpeg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image" Target="../media/image9.sv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4.xml"/><Relationship Id="rId13" Type="http://schemas.openxmlformats.org/officeDocument/2006/relationships/image" Target="../media/image40.png"/><Relationship Id="rId12" Type="http://schemas.openxmlformats.org/officeDocument/2006/relationships/image" Target="../media/image52.png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image" Target="../media/image9.svg"/><Relationship Id="rId2" Type="http://schemas.openxmlformats.org/officeDocument/2006/relationships/image" Target="../media/image25.png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229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55.png"/><Relationship Id="rId3" Type="http://schemas.openxmlformats.org/officeDocument/2006/relationships/image" Target="../media/image5.svg"/><Relationship Id="rId2" Type="http://schemas.openxmlformats.org/officeDocument/2006/relationships/image" Target="../media/image5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933700"/>
            <a:ext cx="12192000" cy="2838450"/>
          </a:xfrm>
          <a:prstGeom prst="rect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337820" y="298337"/>
            <a:ext cx="433705" cy="431800"/>
            <a:chOff x="444285" y="-2014780"/>
            <a:chExt cx="1038385" cy="1033221"/>
          </a:xfrm>
          <a:solidFill>
            <a:srgbClr val="DE2D29"/>
          </a:solidFill>
        </p:grpSpPr>
        <p:sp>
          <p:nvSpPr>
            <p:cNvPr id="47" name="任意多边形: 形状 46"/>
            <p:cNvSpPr/>
            <p:nvPr/>
          </p:nvSpPr>
          <p:spPr>
            <a:xfrm>
              <a:off x="449451" y="-2014780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446868" y="-1629905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444285" y="-1245030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4505" y="1179195"/>
            <a:ext cx="5737225" cy="3455670"/>
            <a:chOff x="718" y="1977"/>
            <a:chExt cx="9035" cy="5442"/>
          </a:xfrm>
        </p:grpSpPr>
        <p:grpSp>
          <p:nvGrpSpPr>
            <p:cNvPr id="10" name="组合 9"/>
            <p:cNvGrpSpPr/>
            <p:nvPr/>
          </p:nvGrpSpPr>
          <p:grpSpPr>
            <a:xfrm>
              <a:off x="718" y="2362"/>
              <a:ext cx="9035" cy="4848"/>
              <a:chOff x="1293" y="2522"/>
              <a:chExt cx="9035" cy="4848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329" y="2522"/>
                <a:ext cx="8999" cy="208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8000" dirty="0">
                    <a:solidFill>
                      <a:srgbClr val="DE2D29"/>
                    </a:solidFill>
                    <a:latin typeface="思源宋体 CN Heavy" pitchFamily="18" charset="-122"/>
                    <a:ea typeface="思源宋体 CN Heavy" pitchFamily="18" charset="-122"/>
                    <a:sym typeface="+mn-ea"/>
                  </a:rPr>
                  <a:t>小火快灭</a:t>
                </a:r>
                <a:endParaRPr lang="zh-CN" altLang="en-US" sz="80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293" y="5288"/>
                <a:ext cx="8999" cy="208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8000" dirty="0">
                    <a:solidFill>
                      <a:schemeClr val="bg1"/>
                    </a:solidFill>
                    <a:latin typeface="思源宋体 CN Heavy" pitchFamily="18" charset="-122"/>
                    <a:ea typeface="思源宋体 CN Heavy" pitchFamily="18" charset="-122"/>
                    <a:sym typeface="+mn-ea"/>
                  </a:rPr>
                  <a:t>大火快跑</a:t>
                </a:r>
                <a:endParaRPr lang="zh-CN" altLang="en-US" sz="8000" dirty="0">
                  <a:solidFill>
                    <a:schemeClr val="bg1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795" y="2216"/>
              <a:ext cx="8938" cy="520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CN Heavy" pitchFamily="18" charset="-122"/>
                <a:ea typeface="思源宋体 CN Heavy" pitchFamily="18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5" y="1977"/>
              <a:ext cx="8938" cy="2853"/>
            </a:xfrm>
            <a:prstGeom prst="rect">
              <a:avLst/>
            </a:prstGeom>
            <a:noFill/>
            <a:ln w="38100">
              <a:solidFill>
                <a:srgbClr val="DE2D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CN Heavy" pitchFamily="18" charset="-122"/>
                <a:ea typeface="思源宋体 CN Heavy" pitchFamily="18" charset="-122"/>
              </a:endParaRPr>
            </a:p>
          </p:txBody>
        </p:sp>
      </p:grpSp>
      <p:pic>
        <p:nvPicPr>
          <p:cNvPr id="17" name="图片 16" descr="51miz-E1144846-0CFC3C71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4953000" y="-518160"/>
            <a:ext cx="7696200" cy="629031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22" name="等腰三角形 21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同心圆 26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488555" y="6009640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36" name="组合 35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29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38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4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46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5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56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545465" y="6004560"/>
            <a:ext cx="2550160" cy="398780"/>
            <a:chOff x="452" y="-2557"/>
            <a:chExt cx="4016" cy="628"/>
          </a:xfrm>
        </p:grpSpPr>
        <p:sp>
          <p:nvSpPr>
            <p:cNvPr id="61" name="菱形 60"/>
            <p:cNvSpPr/>
            <p:nvPr/>
          </p:nvSpPr>
          <p:spPr>
            <a:xfrm>
              <a:off x="452" y="-2461"/>
              <a:ext cx="437" cy="437"/>
            </a:xfrm>
            <a:prstGeom prst="diamond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40" y="-2557"/>
              <a:ext cx="3628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主讲人：</a:t>
              </a:r>
              <a:r>
                <a:rPr 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聂树亮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1796004" y="3179886"/>
            <a:ext cx="101370" cy="498228"/>
            <a:chOff x="11620983" y="1956122"/>
            <a:chExt cx="266216" cy="1308454"/>
          </a:xfrm>
          <a:solidFill>
            <a:schemeClr val="bg1"/>
          </a:solidFill>
        </p:grpSpPr>
        <p:sp>
          <p:nvSpPr>
            <p:cNvPr id="69" name="椭圆 68"/>
            <p:cNvSpPr/>
            <p:nvPr/>
          </p:nvSpPr>
          <p:spPr>
            <a:xfrm>
              <a:off x="11620983" y="1956122"/>
              <a:ext cx="266216" cy="26621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1620983" y="2477241"/>
              <a:ext cx="266216" cy="2662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1620983" y="2998360"/>
              <a:ext cx="266216" cy="2662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82600" y="4711065"/>
            <a:ext cx="5763260" cy="914400"/>
            <a:chOff x="760" y="7419"/>
            <a:chExt cx="9076" cy="1440"/>
          </a:xfrm>
        </p:grpSpPr>
        <p:sp>
          <p:nvSpPr>
            <p:cNvPr id="14" name="文本框 13"/>
            <p:cNvSpPr txBox="1"/>
            <p:nvPr/>
          </p:nvSpPr>
          <p:spPr>
            <a:xfrm>
              <a:off x="760" y="7680"/>
              <a:ext cx="9077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消防安全知识培训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72" name="图片 71" descr="消防车"/>
            <p:cNvPicPr>
              <a:picLocks noChangeAspect="1"/>
            </p:cNvPicPr>
            <p:nvPr/>
          </p:nvPicPr>
          <p:blipFill>
            <a:blip r:embed="rId2" cstate="screen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33" y="7419"/>
              <a:ext cx="1440" cy="1440"/>
            </a:xfrm>
            <a:prstGeom prst="rect">
              <a:avLst/>
            </a:prstGeom>
          </p:spPr>
        </p:pic>
      </p:grpSp>
      <p:pic>
        <p:nvPicPr>
          <p:cNvPr id="73" name="图片 72" descr="消防栓"/>
          <p:cNvPicPr>
            <a:picLocks noChangeAspect="1"/>
          </p:cNvPicPr>
          <p:nvPr/>
        </p:nvPicPr>
        <p:blipFill>
          <a:blip r:embed="rId4" cstate="screen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61760" y="1600835"/>
            <a:ext cx="914400" cy="914400"/>
          </a:xfrm>
          <a:prstGeom prst="rect">
            <a:avLst/>
          </a:prstGeom>
        </p:spPr>
      </p:pic>
      <p:sp>
        <p:nvSpPr>
          <p:cNvPr id="75" name="文本框 74"/>
          <p:cNvSpPr txBox="1"/>
          <p:nvPr/>
        </p:nvSpPr>
        <p:spPr>
          <a:xfrm>
            <a:off x="1054298" y="314847"/>
            <a:ext cx="755650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rPr>
              <a:t>秦皇岛市职业技术学校</a:t>
            </a:r>
            <a:endParaRPr lang="zh-CN" altLang="zh-CN" sz="20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同心圆 22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904875" y="4499610"/>
            <a:ext cx="884555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11500" cap="all" dirty="0">
                <a:ln>
                  <a:solidFill>
                    <a:srgbClr val="B6C7D2">
                      <a:alpha val="25000"/>
                    </a:srgbClr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Contents </a:t>
            </a:r>
            <a:endParaRPr lang="zh-CN" altLang="en-US" sz="11500" cap="all" dirty="0">
              <a:ln>
                <a:solidFill>
                  <a:srgbClr val="B6C7D2">
                    <a:alpha val="25000"/>
                  </a:srgbClr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-651510" y="-9525"/>
            <a:ext cx="3374390" cy="2048510"/>
            <a:chOff x="-1026" y="-15"/>
            <a:chExt cx="5314" cy="3226"/>
          </a:xfrm>
        </p:grpSpPr>
        <p:cxnSp>
          <p:nvCxnSpPr>
            <p:cNvPr id="70" name="直接连接符 69"/>
            <p:cNvCxnSpPr/>
            <p:nvPr/>
          </p:nvCxnSpPr>
          <p:spPr>
            <a:xfrm flipH="1">
              <a:off x="-102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-76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-49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-23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3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29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H="1">
              <a:off x="56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H="1">
              <a:off x="82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109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H="1">
              <a:off x="135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162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889000" y="1798320"/>
            <a:ext cx="3670300" cy="2924810"/>
            <a:chOff x="1400" y="2832"/>
            <a:chExt cx="5780" cy="4606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400" y="2832"/>
              <a:ext cx="3662" cy="366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500" y="5165"/>
              <a:ext cx="5681" cy="17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66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目录</a:t>
              </a:r>
              <a:endParaRPr lang="zh-CN" altLang="en-US" sz="66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500" y="6908"/>
              <a:ext cx="4470" cy="5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1600" cap="all" dirty="0">
                  <a:solidFill>
                    <a:srgbClr val="DE2D29"/>
                  </a:solidFill>
                  <a:uFillTx/>
                  <a:latin typeface="思源宋体 CN Heavy" pitchFamily="18" charset="-122"/>
                  <a:ea typeface="思源宋体 CN Heavy" pitchFamily="18" charset="-122"/>
                </a:rPr>
                <a:t>Contents </a:t>
              </a:r>
              <a:endParaRPr lang="zh-CN" altLang="en-US" sz="1600" cap="all" dirty="0">
                <a:solidFill>
                  <a:srgbClr val="DE2D29"/>
                </a:solidFill>
                <a:uFillTx/>
                <a:latin typeface="思源宋体 CN Heavy" pitchFamily="18" charset="-122"/>
                <a:ea typeface="思源宋体 CN Heavy" pitchFamily="18" charset="-122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4950460" y="1280160"/>
            <a:ext cx="4947920" cy="767080"/>
            <a:chOff x="8236" y="2632"/>
            <a:chExt cx="7792" cy="1208"/>
          </a:xfrm>
        </p:grpSpPr>
        <p:sp>
          <p:nvSpPr>
            <p:cNvPr id="33" name="圆角矩形 32"/>
            <p:cNvSpPr/>
            <p:nvPr>
              <p:custDataLst>
                <p:tags r:id="rId4"/>
              </p:custDataLst>
            </p:nvPr>
          </p:nvSpPr>
          <p:spPr>
            <a:xfrm>
              <a:off x="9143" y="2632"/>
              <a:ext cx="6885" cy="12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5875">
              <a:solidFill>
                <a:srgbClr val="EDF1F4"/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5"/>
              </p:custDataLst>
            </p:nvPr>
          </p:nvSpPr>
          <p:spPr>
            <a:xfrm>
              <a:off x="10776" y="2890"/>
              <a:ext cx="4439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火灾的危害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圆角矩形 31"/>
            <p:cNvSpPr/>
            <p:nvPr>
              <p:custDataLst>
                <p:tags r:id="rId6"/>
              </p:custDataLst>
            </p:nvPr>
          </p:nvSpPr>
          <p:spPr>
            <a:xfrm>
              <a:off x="8236" y="2765"/>
              <a:ext cx="2040" cy="941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7"/>
              </p:custDataLst>
            </p:nvPr>
          </p:nvSpPr>
          <p:spPr>
            <a:xfrm>
              <a:off x="8546" y="2979"/>
              <a:ext cx="142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8"/>
            </p:custDataLst>
          </p:nvPr>
        </p:nvGrpSpPr>
        <p:grpSpPr>
          <a:xfrm>
            <a:off x="4950460" y="2124075"/>
            <a:ext cx="4947920" cy="767080"/>
            <a:chOff x="8236" y="3986"/>
            <a:chExt cx="7792" cy="1208"/>
          </a:xfrm>
        </p:grpSpPr>
        <p:sp>
          <p:nvSpPr>
            <p:cNvPr id="14" name="圆角矩形 13"/>
            <p:cNvSpPr/>
            <p:nvPr>
              <p:custDataLst>
                <p:tags r:id="rId9"/>
              </p:custDataLst>
            </p:nvPr>
          </p:nvSpPr>
          <p:spPr>
            <a:xfrm>
              <a:off x="9143" y="3986"/>
              <a:ext cx="6885" cy="12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5875">
              <a:solidFill>
                <a:srgbClr val="EDF1F4"/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10776" y="4244"/>
              <a:ext cx="4439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消防基本知识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11"/>
              </p:custDataLst>
            </p:nvPr>
          </p:nvSpPr>
          <p:spPr>
            <a:xfrm>
              <a:off x="8236" y="4118"/>
              <a:ext cx="2040" cy="941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2"/>
              </p:custDataLst>
            </p:nvPr>
          </p:nvSpPr>
          <p:spPr>
            <a:xfrm>
              <a:off x="8546" y="4332"/>
              <a:ext cx="142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第二章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3"/>
            </p:custDataLst>
          </p:nvPr>
        </p:nvGrpSpPr>
        <p:grpSpPr>
          <a:xfrm>
            <a:off x="4950460" y="2967990"/>
            <a:ext cx="4947920" cy="767080"/>
            <a:chOff x="8236" y="5340"/>
            <a:chExt cx="7792" cy="1208"/>
          </a:xfrm>
        </p:grpSpPr>
        <p:sp>
          <p:nvSpPr>
            <p:cNvPr id="19" name="圆角矩形 18"/>
            <p:cNvSpPr/>
            <p:nvPr>
              <p:custDataLst>
                <p:tags r:id="rId14"/>
              </p:custDataLst>
            </p:nvPr>
          </p:nvSpPr>
          <p:spPr>
            <a:xfrm>
              <a:off x="9143" y="5340"/>
              <a:ext cx="6885" cy="12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5875">
              <a:solidFill>
                <a:srgbClr val="EDF1F4"/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5"/>
              </p:custDataLst>
            </p:nvPr>
          </p:nvSpPr>
          <p:spPr>
            <a:xfrm>
              <a:off x="10776" y="5598"/>
              <a:ext cx="4439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灭火器的种类及使用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圆角矩形 19"/>
            <p:cNvSpPr/>
            <p:nvPr>
              <p:custDataLst>
                <p:tags r:id="rId16"/>
              </p:custDataLst>
            </p:nvPr>
          </p:nvSpPr>
          <p:spPr>
            <a:xfrm>
              <a:off x="8236" y="5472"/>
              <a:ext cx="2040" cy="941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8546" y="5686"/>
              <a:ext cx="142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18"/>
            </p:custDataLst>
          </p:nvPr>
        </p:nvGrpSpPr>
        <p:grpSpPr>
          <a:xfrm>
            <a:off x="4950460" y="3811905"/>
            <a:ext cx="4947920" cy="767080"/>
            <a:chOff x="8236" y="6694"/>
            <a:chExt cx="7792" cy="1208"/>
          </a:xfrm>
        </p:grpSpPr>
        <p:sp>
          <p:nvSpPr>
            <p:cNvPr id="24" name="圆角矩形 23"/>
            <p:cNvSpPr/>
            <p:nvPr>
              <p:custDataLst>
                <p:tags r:id="rId19"/>
              </p:custDataLst>
            </p:nvPr>
          </p:nvSpPr>
          <p:spPr>
            <a:xfrm>
              <a:off x="9143" y="6694"/>
              <a:ext cx="6885" cy="12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5875">
              <a:solidFill>
                <a:srgbClr val="EDF1F4"/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>
              <p:custDataLst>
                <p:tags r:id="rId20"/>
              </p:custDataLst>
            </p:nvPr>
          </p:nvSpPr>
          <p:spPr>
            <a:xfrm>
              <a:off x="8236" y="6826"/>
              <a:ext cx="2040" cy="941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21"/>
              </p:custDataLst>
            </p:nvPr>
          </p:nvSpPr>
          <p:spPr>
            <a:xfrm>
              <a:off x="8546" y="7040"/>
              <a:ext cx="142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22"/>
              </p:custDataLst>
            </p:nvPr>
          </p:nvSpPr>
          <p:spPr>
            <a:xfrm>
              <a:off x="10776" y="6952"/>
              <a:ext cx="4439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火灾报警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1062573" y="1252855"/>
            <a:ext cx="369332" cy="4316730"/>
          </a:xfrm>
          <a:prstGeom prst="rect">
            <a:avLst/>
          </a:prstGeom>
          <a:noFill/>
        </p:spPr>
        <p:txBody>
          <a:bodyPr vert="vert" wrap="square" rtlCol="0" anchor="t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抓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防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安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   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保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高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量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发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展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</p:txBody>
      </p:sp>
      <p:sp>
        <p:nvSpPr>
          <p:cNvPr id="92" name="同侧圆角矩形 91"/>
          <p:cNvSpPr/>
          <p:nvPr/>
        </p:nvSpPr>
        <p:spPr>
          <a:xfrm>
            <a:off x="0" y="6433820"/>
            <a:ext cx="12191365" cy="444500"/>
          </a:xfrm>
          <a:prstGeom prst="round2SameRect">
            <a:avLst>
              <a:gd name="adj1" fmla="val 26576"/>
              <a:gd name="adj2" fmla="val 0"/>
            </a:avLst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>
            <p:custDataLst>
              <p:tags r:id="rId23"/>
            </p:custDataLst>
          </p:nvPr>
        </p:nvGrpSpPr>
        <p:grpSpPr>
          <a:xfrm>
            <a:off x="4950460" y="4655820"/>
            <a:ext cx="4947920" cy="767080"/>
            <a:chOff x="8236" y="2632"/>
            <a:chExt cx="7792" cy="1208"/>
          </a:xfrm>
        </p:grpSpPr>
        <p:sp>
          <p:nvSpPr>
            <p:cNvPr id="4" name="圆角矩形 3"/>
            <p:cNvSpPr/>
            <p:nvPr>
              <p:custDataLst>
                <p:tags r:id="rId24"/>
              </p:custDataLst>
            </p:nvPr>
          </p:nvSpPr>
          <p:spPr>
            <a:xfrm>
              <a:off x="9143" y="2632"/>
              <a:ext cx="6885" cy="120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5875">
              <a:solidFill>
                <a:srgbClr val="EDF1F4"/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25"/>
              </p:custDataLst>
            </p:nvPr>
          </p:nvSpPr>
          <p:spPr>
            <a:xfrm>
              <a:off x="10776" y="2890"/>
              <a:ext cx="4439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自救逃生知识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圆角矩形 5"/>
            <p:cNvSpPr/>
            <p:nvPr>
              <p:custDataLst>
                <p:tags r:id="rId26"/>
              </p:custDataLst>
            </p:nvPr>
          </p:nvSpPr>
          <p:spPr>
            <a:xfrm>
              <a:off x="8236" y="2765"/>
              <a:ext cx="2040" cy="941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27"/>
              </p:custDataLst>
            </p:nvPr>
          </p:nvSpPr>
          <p:spPr>
            <a:xfrm>
              <a:off x="8546" y="2979"/>
              <a:ext cx="142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第五章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7820" y="298450"/>
            <a:ext cx="8272780" cy="723265"/>
            <a:chOff x="532" y="470"/>
            <a:chExt cx="13028" cy="1139"/>
          </a:xfrm>
        </p:grpSpPr>
        <p:grpSp>
          <p:nvGrpSpPr>
            <p:cNvPr id="50" name="组合 49"/>
            <p:cNvGrpSpPr/>
            <p:nvPr/>
          </p:nvGrpSpPr>
          <p:grpSpPr>
            <a:xfrm>
              <a:off x="532" y="470"/>
              <a:ext cx="683" cy="680"/>
              <a:chOff x="444285" y="-2014780"/>
              <a:chExt cx="1038385" cy="1033221"/>
            </a:xfrm>
            <a:solidFill>
              <a:srgbClr val="DE2D29"/>
            </a:solidFill>
          </p:grpSpPr>
          <p:sp>
            <p:nvSpPr>
              <p:cNvPr id="47" name="任意多边形: 形状 46"/>
              <p:cNvSpPr/>
              <p:nvPr/>
            </p:nvSpPr>
            <p:spPr>
              <a:xfrm>
                <a:off x="449451" y="-201478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446868" y="-1629905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444285" y="-124503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660" y="496"/>
              <a:ext cx="11900" cy="11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Bold" panose="020B0800000000000000" pitchFamily="34" charset="-122"/>
                </a:rPr>
                <a:t>秦皇岛市职业技术学校</a:t>
              </a:r>
              <a:endParaRPr lang="zh-CN" altLang="zh-CN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endParaRPr>
            </a:p>
            <a:p>
              <a:endPara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009890" y="5760085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28" name="组合 27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29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3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4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46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5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56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44" name="等腰三角形 43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2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0" y="2542540"/>
            <a:ext cx="12192000" cy="2838450"/>
          </a:xfrm>
          <a:prstGeom prst="rect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同心圆 22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-651510" y="-9525"/>
            <a:ext cx="3374390" cy="2048510"/>
            <a:chOff x="-1026" y="-15"/>
            <a:chExt cx="5314" cy="3226"/>
          </a:xfrm>
        </p:grpSpPr>
        <p:cxnSp>
          <p:nvCxnSpPr>
            <p:cNvPr id="70" name="直接连接符 69"/>
            <p:cNvCxnSpPr/>
            <p:nvPr/>
          </p:nvCxnSpPr>
          <p:spPr>
            <a:xfrm flipH="1">
              <a:off x="-102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-76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-49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-23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3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29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H="1">
              <a:off x="56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H="1">
              <a:off x="82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109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H="1">
              <a:off x="135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162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同侧圆角矩形 91"/>
          <p:cNvSpPr/>
          <p:nvPr/>
        </p:nvSpPr>
        <p:spPr>
          <a:xfrm>
            <a:off x="0" y="6433820"/>
            <a:ext cx="12191365" cy="444500"/>
          </a:xfrm>
          <a:prstGeom prst="round2SameRect">
            <a:avLst>
              <a:gd name="adj1" fmla="val 26576"/>
              <a:gd name="adj2" fmla="val 0"/>
            </a:avLst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7820" y="298450"/>
            <a:ext cx="8272780" cy="431800"/>
            <a:chOff x="532" y="470"/>
            <a:chExt cx="13028" cy="680"/>
          </a:xfrm>
        </p:grpSpPr>
        <p:grpSp>
          <p:nvGrpSpPr>
            <p:cNvPr id="50" name="组合 49"/>
            <p:cNvGrpSpPr/>
            <p:nvPr/>
          </p:nvGrpSpPr>
          <p:grpSpPr>
            <a:xfrm>
              <a:off x="532" y="470"/>
              <a:ext cx="683" cy="680"/>
              <a:chOff x="444285" y="-2014780"/>
              <a:chExt cx="1038385" cy="1033221"/>
            </a:xfrm>
            <a:solidFill>
              <a:srgbClr val="DE2D29"/>
            </a:solidFill>
          </p:grpSpPr>
          <p:sp>
            <p:nvSpPr>
              <p:cNvPr id="47" name="任意多边形: 形状 46"/>
              <p:cNvSpPr/>
              <p:nvPr/>
            </p:nvSpPr>
            <p:spPr>
              <a:xfrm>
                <a:off x="449451" y="-201478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446868" y="-1629905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444285" y="-124503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660" y="496"/>
              <a:ext cx="11900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Bold" panose="020B0800000000000000" pitchFamily="34" charset="-122"/>
                </a:rPr>
                <a:t>秦皇岛市职业技术学校</a:t>
              </a:r>
              <a:endPara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43" name="等腰三角形 42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673225" y="875665"/>
            <a:ext cx="8845550" cy="4058285"/>
            <a:chOff x="2635" y="1995"/>
            <a:chExt cx="13930" cy="6391"/>
          </a:xfrm>
        </p:grpSpPr>
        <p:sp>
          <p:nvSpPr>
            <p:cNvPr id="62" name="文本框 61"/>
            <p:cNvSpPr txBox="1"/>
            <p:nvPr/>
          </p:nvSpPr>
          <p:spPr>
            <a:xfrm>
              <a:off x="2635" y="1995"/>
              <a:ext cx="13930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9600" cap="all" dirty="0">
                  <a:ln>
                    <a:solidFill>
                      <a:srgbClr val="B6C7D2">
                        <a:alpha val="40000"/>
                      </a:srgbClr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PART ONE</a:t>
              </a:r>
              <a:endParaRPr lang="en-US" altLang="zh-CN" sz="9600" cap="all" dirty="0">
                <a:ln>
                  <a:solidFill>
                    <a:srgbClr val="B6C7D2">
                      <a:alpha val="40000"/>
                    </a:srgbClr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607" y="5038"/>
              <a:ext cx="11986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7200" b="1" dirty="0">
                  <a:solidFill>
                    <a:schemeClr val="bg1"/>
                  </a:solidFill>
                  <a:latin typeface="思源宋体 CN Heavy" pitchFamily="18" charset="-122"/>
                  <a:ea typeface="思源宋体 CN Heavy" pitchFamily="18" charset="-122"/>
                </a:rPr>
                <a:t>火灾的危害</a:t>
              </a:r>
              <a:endParaRPr lang="zh-CN" altLang="en-US" sz="7200" b="1" dirty="0">
                <a:solidFill>
                  <a:schemeClr val="bg1"/>
                </a:solidFill>
                <a:latin typeface="思源宋体 CN Heavy" pitchFamily="18" charset="-122"/>
                <a:ea typeface="思源宋体 CN Heavy" pitchFamily="18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961" y="7146"/>
              <a:ext cx="13278" cy="124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rPr>
                <a:t>在社会生活中，火灾是威胁公共安全，危害人们生命财产的灾害之一。俗话说：“水火无情”；“贼偷一半，火烧全光”。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976" y="3155"/>
              <a:ext cx="3248" cy="941"/>
              <a:chOff x="8236" y="2765"/>
              <a:chExt cx="2040" cy="941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8236" y="2765"/>
                <a:ext cx="2040" cy="941"/>
              </a:xfrm>
              <a:prstGeom prst="roundRect">
                <a:avLst>
                  <a:gd name="adj" fmla="val 20297"/>
                </a:avLst>
              </a:prstGeom>
              <a:solidFill>
                <a:srgbClr val="DE2D2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汉仪旗黑-55简" panose="00020600040101010101" charset="-128"/>
                  <a:ea typeface="汉仪旗黑-55简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8546" y="2979"/>
                <a:ext cx="1420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/ 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第一章节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 /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8892" y="8363"/>
              <a:ext cx="1417" cy="0"/>
            </a:xfrm>
            <a:prstGeom prst="line">
              <a:avLst/>
            </a:prstGeom>
            <a:ln w="63500" cap="rnd">
              <a:solidFill>
                <a:srgbClr val="DE2D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8178800" y="5605780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82" name="组合 81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8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87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9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95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98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10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480435" cy="1054100"/>
            <a:chOff x="288" y="332"/>
            <a:chExt cx="5481" cy="1660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382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一、火灾的危害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pic>
        <p:nvPicPr>
          <p:cNvPr id="3" name="1.1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480435" cy="1054100"/>
            <a:chOff x="288" y="332"/>
            <a:chExt cx="5481" cy="1660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382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一、火灾的危害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pic>
        <p:nvPicPr>
          <p:cNvPr id="8" name="1.2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480435" cy="1054100"/>
            <a:chOff x="288" y="332"/>
            <a:chExt cx="5481" cy="1660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382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一、火灾的危害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601210" y="1673860"/>
            <a:ext cx="681164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fontAlgn="auto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在社会生活中，火灾是威胁公共安全，危害人们生命财产的灾害之一。俗话说：“水火无情”；“贼偷一半，火烧全光”。当今，火灾是世界各国人民所面临的一个共同的灾难性问题。它给人类社会造成过不少生命、财产的严重损失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37615" y="1673860"/>
            <a:ext cx="3093720" cy="2574925"/>
            <a:chOff x="1949" y="2636"/>
            <a:chExt cx="4872" cy="4055"/>
          </a:xfrm>
        </p:grpSpPr>
        <p:sp>
          <p:nvSpPr>
            <p:cNvPr id="4" name="圆角矩形 3"/>
            <p:cNvSpPr/>
            <p:nvPr>
              <p:custDataLst>
                <p:tags r:id="rId3"/>
              </p:custDataLst>
            </p:nvPr>
          </p:nvSpPr>
          <p:spPr>
            <a:xfrm>
              <a:off x="1949" y="4817"/>
              <a:ext cx="4872" cy="187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5875"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949" y="2636"/>
              <a:ext cx="4872" cy="4055"/>
              <a:chOff x="1949" y="2636"/>
              <a:chExt cx="4872" cy="4055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>
              <a:xfrm>
                <a:off x="1949" y="4817"/>
                <a:ext cx="4872" cy="1874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872" h="1874">
                    <a:moveTo>
                      <a:pt x="937" y="0"/>
                    </a:moveTo>
                    <a:lnTo>
                      <a:pt x="3935" y="0"/>
                    </a:lnTo>
                    <a:cubicBezTo>
                      <a:pt x="4452" y="0"/>
                      <a:pt x="4872" y="420"/>
                      <a:pt x="4872" y="937"/>
                    </a:cubicBezTo>
                    <a:cubicBezTo>
                      <a:pt x="4872" y="1454"/>
                      <a:pt x="4452" y="1874"/>
                      <a:pt x="3935" y="1874"/>
                    </a:cubicBezTo>
                    <a:lnTo>
                      <a:pt x="937" y="1874"/>
                    </a:lnTo>
                    <a:cubicBezTo>
                      <a:pt x="420" y="1874"/>
                      <a:pt x="0" y="1454"/>
                      <a:pt x="0" y="937"/>
                    </a:cubicBezTo>
                    <a:cubicBezTo>
                      <a:pt x="0" y="420"/>
                      <a:pt x="420" y="0"/>
                      <a:pt x="937" y="0"/>
                    </a:cubicBezTo>
                    <a:close/>
                  </a:path>
                </a:pathLst>
              </a:custGeom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1949" y="2636"/>
                <a:ext cx="4872" cy="1874"/>
                <a:chOff x="1949" y="2636"/>
                <a:chExt cx="4872" cy="1874"/>
              </a:xfrm>
            </p:grpSpPr>
            <p:sp>
              <p:nvSpPr>
                <p:cNvPr id="33" name="圆角矩形 32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949" y="2636"/>
                  <a:ext cx="4872" cy="187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w="15875"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effectLst>
                  <a:outerShdw blurRad="127000" dist="63500" dir="2700000" algn="tl" rotWithShape="0">
                    <a:srgbClr val="B6C7D2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/>
                </a:p>
              </p:txBody>
            </p:sp>
            <p:sp>
              <p:nvSpPr>
                <p:cNvPr id="6" name="文本框 5"/>
                <p:cNvSpPr txBox="1"/>
                <p:nvPr/>
              </p:nvSpPr>
              <p:spPr>
                <a:xfrm>
                  <a:off x="2475" y="2968"/>
                  <a:ext cx="3820" cy="12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zh-CN" altLang="en-US" sz="4400" dirty="0">
                      <a:solidFill>
                        <a:srgbClr val="DE2D29"/>
                      </a:solidFill>
                      <a:latin typeface="思源宋体 CN Heavy" pitchFamily="18" charset="-122"/>
                      <a:ea typeface="思源宋体 CN Heavy" pitchFamily="18" charset="-122"/>
                      <a:sym typeface="+mn-ea"/>
                    </a:rPr>
                    <a:t>消防安全</a:t>
                  </a:r>
                  <a:endParaRPr lang="zh-CN" altLang="en-US" sz="4400" dirty="0">
                    <a:solidFill>
                      <a:srgbClr val="DE2D29"/>
                    </a:solidFill>
                    <a:latin typeface="思源宋体 CN Heavy" pitchFamily="18" charset="-122"/>
                    <a:ea typeface="思源宋体 CN Heavy" pitchFamily="18" charset="-122"/>
                    <a:sym typeface="+mn-ea"/>
                  </a:endParaRPr>
                </a:p>
              </p:txBody>
            </p:sp>
          </p:grpSp>
        </p:grpSp>
      </p:grpSp>
      <p:sp>
        <p:nvSpPr>
          <p:cNvPr id="5" name="文本框 4"/>
          <p:cNvSpPr txBox="1"/>
          <p:nvPr/>
        </p:nvSpPr>
        <p:spPr>
          <a:xfrm>
            <a:off x="4816475" y="3631565"/>
            <a:ext cx="609600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 </a:t>
            </a:r>
            <a:r>
              <a:rPr lang="zh-CN" altLang="en-US"/>
              <a:t>生命威胁：高温、浓烟、有毒气体易造成人员伤亡，逃生时间极短。</a:t>
            </a:r>
            <a:endParaRPr lang="zh-CN" altLang="en-US"/>
          </a:p>
          <a:p>
            <a:r>
              <a:rPr lang="en-US" altLang="zh-CN"/>
              <a:t>- </a:t>
            </a:r>
            <a:r>
              <a:rPr lang="zh-CN" altLang="en-US"/>
              <a:t>财产损失：烧毁建筑、物资、设备，经济损失不可逆。</a:t>
            </a:r>
            <a:endParaRPr lang="zh-CN" altLang="en-US"/>
          </a:p>
          <a:p>
            <a:r>
              <a:rPr lang="en-US" altLang="zh-CN"/>
              <a:t>- </a:t>
            </a:r>
            <a:r>
              <a:rPr lang="zh-CN" altLang="en-US"/>
              <a:t>环境破坏：燃烧产生的有毒气体和废渣污染空气、土壤与水源。</a:t>
            </a:r>
            <a:endParaRPr lang="zh-CN" altLang="en-US"/>
          </a:p>
          <a:p>
            <a:r>
              <a:rPr lang="en-US" altLang="zh-CN"/>
              <a:t>- </a:t>
            </a:r>
            <a:r>
              <a:rPr lang="zh-CN" altLang="en-US"/>
              <a:t>社会影响：可能引发次生灾害（如坍塌、爆炸），扰乱公共秩序。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0" y="2542540"/>
            <a:ext cx="12192000" cy="2838450"/>
          </a:xfrm>
          <a:prstGeom prst="rect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同心圆 22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-651510" y="-9525"/>
            <a:ext cx="3374390" cy="2048510"/>
            <a:chOff x="-1026" y="-15"/>
            <a:chExt cx="5314" cy="3226"/>
          </a:xfrm>
        </p:grpSpPr>
        <p:cxnSp>
          <p:nvCxnSpPr>
            <p:cNvPr id="70" name="直接连接符 69"/>
            <p:cNvCxnSpPr/>
            <p:nvPr/>
          </p:nvCxnSpPr>
          <p:spPr>
            <a:xfrm flipH="1">
              <a:off x="-102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-76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-49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-23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3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29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H="1">
              <a:off x="56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H="1">
              <a:off x="82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109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H="1">
              <a:off x="135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162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同侧圆角矩形 91"/>
          <p:cNvSpPr/>
          <p:nvPr/>
        </p:nvSpPr>
        <p:spPr>
          <a:xfrm>
            <a:off x="0" y="6433820"/>
            <a:ext cx="12191365" cy="444500"/>
          </a:xfrm>
          <a:prstGeom prst="round2SameRect">
            <a:avLst>
              <a:gd name="adj1" fmla="val 26576"/>
              <a:gd name="adj2" fmla="val 0"/>
            </a:avLst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 rot="0">
            <a:off x="337820" y="298450"/>
            <a:ext cx="433705" cy="431800"/>
            <a:chOff x="444285" y="-2014780"/>
            <a:chExt cx="1038385" cy="1033221"/>
          </a:xfrm>
          <a:solidFill>
            <a:srgbClr val="DE2D29"/>
          </a:solidFill>
        </p:grpSpPr>
        <p:sp>
          <p:nvSpPr>
            <p:cNvPr id="47" name="任意多边形: 形状 46"/>
            <p:cNvSpPr/>
            <p:nvPr/>
          </p:nvSpPr>
          <p:spPr>
            <a:xfrm>
              <a:off x="449451" y="-2014780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446868" y="-1629905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444285" y="-1245030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43" name="等腰三角形 42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673225" y="875665"/>
            <a:ext cx="8845550" cy="4043680"/>
            <a:chOff x="2635" y="1995"/>
            <a:chExt cx="13930" cy="6368"/>
          </a:xfrm>
        </p:grpSpPr>
        <p:sp>
          <p:nvSpPr>
            <p:cNvPr id="62" name="文本框 61"/>
            <p:cNvSpPr txBox="1"/>
            <p:nvPr/>
          </p:nvSpPr>
          <p:spPr>
            <a:xfrm>
              <a:off x="2635" y="1995"/>
              <a:ext cx="13930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9600" cap="all" dirty="0">
                  <a:ln>
                    <a:solidFill>
                      <a:srgbClr val="B6C7D2">
                        <a:alpha val="40000"/>
                      </a:srgbClr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PART TWO</a:t>
              </a:r>
              <a:endParaRPr lang="en-US" altLang="zh-CN" sz="9600" cap="all" dirty="0">
                <a:ln>
                  <a:solidFill>
                    <a:srgbClr val="B6C7D2">
                      <a:alpha val="40000"/>
                    </a:srgbClr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607" y="5038"/>
              <a:ext cx="11986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7200" b="1" dirty="0">
                  <a:solidFill>
                    <a:schemeClr val="bg1"/>
                  </a:solidFill>
                  <a:latin typeface="思源宋体 CN Heavy" pitchFamily="18" charset="-122"/>
                  <a:ea typeface="思源宋体 CN Heavy" pitchFamily="18" charset="-122"/>
                </a:rPr>
                <a:t>消防基本知识</a:t>
              </a:r>
              <a:endParaRPr lang="zh-CN" altLang="en-US" sz="7200" b="1" dirty="0">
                <a:solidFill>
                  <a:schemeClr val="bg1"/>
                </a:solidFill>
                <a:latin typeface="思源宋体 CN Heavy" pitchFamily="18" charset="-122"/>
                <a:ea typeface="思源宋体 CN Heavy" pitchFamily="18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961" y="7146"/>
              <a:ext cx="13278" cy="6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rPr>
                <a:t>懂得岗位火灾的危险性，懂得预防火灾的措施，懂得扑救火灾的方法，懂得逃生的方法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976" y="3155"/>
              <a:ext cx="3248" cy="941"/>
              <a:chOff x="8236" y="2765"/>
              <a:chExt cx="2040" cy="941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8236" y="2765"/>
                <a:ext cx="2040" cy="941"/>
              </a:xfrm>
              <a:prstGeom prst="roundRect">
                <a:avLst>
                  <a:gd name="adj" fmla="val 20297"/>
                </a:avLst>
              </a:prstGeom>
              <a:solidFill>
                <a:srgbClr val="DE2D2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汉仪旗黑-55简" panose="00020600040101010101" charset="-128"/>
                  <a:ea typeface="汉仪旗黑-55简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8546" y="2979"/>
                <a:ext cx="1420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/ 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第二章节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 /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8892" y="8363"/>
              <a:ext cx="1417" cy="0"/>
            </a:xfrm>
            <a:prstGeom prst="line">
              <a:avLst/>
            </a:prstGeom>
            <a:ln w="63500" cap="rnd">
              <a:solidFill>
                <a:srgbClr val="DE2D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8178800" y="5605780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82" name="组合 81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8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87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9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95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98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10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040765" y="3359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zh-CN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rPr>
              <a:t>秦皇岛市职业技术学校</a:t>
            </a:r>
            <a:endParaRPr lang="zh-CN" altLang="zh-CN" sz="20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Bold" panose="020B08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879850" cy="1054735"/>
            <a:chOff x="288" y="332"/>
            <a:chExt cx="611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44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二、消防基本知识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3"/>
            </p:custDataLst>
          </p:nvPr>
        </p:nvGrpSpPr>
        <p:grpSpPr>
          <a:xfrm>
            <a:off x="1098550" y="1430020"/>
            <a:ext cx="8117840" cy="1838325"/>
            <a:chOff x="1730" y="2252"/>
            <a:chExt cx="12784" cy="2895"/>
          </a:xfrm>
        </p:grpSpPr>
        <p:grpSp>
          <p:nvGrpSpPr>
            <p:cNvPr id="3" name="组合 2"/>
            <p:cNvGrpSpPr/>
            <p:nvPr>
              <p:custDataLst>
                <p:tags r:id="rId4"/>
              </p:custDataLst>
            </p:nvPr>
          </p:nvGrpSpPr>
          <p:grpSpPr>
            <a:xfrm>
              <a:off x="1730" y="2252"/>
              <a:ext cx="9506" cy="695"/>
              <a:chOff x="1730" y="2252"/>
              <a:chExt cx="9506" cy="695"/>
            </a:xfrm>
          </p:grpSpPr>
          <p:sp>
            <p:nvSpPr>
              <p:cNvPr id="33" name="圆角矩形 32"/>
              <p:cNvSpPr/>
              <p:nvPr>
                <p:custDataLst>
                  <p:tags r:id="rId5"/>
                </p:custDataLst>
              </p:nvPr>
            </p:nvSpPr>
            <p:spPr>
              <a:xfrm>
                <a:off x="1730" y="2252"/>
                <a:ext cx="1991" cy="695"/>
              </a:xfrm>
              <a:prstGeom prst="roundRect">
                <a:avLst>
                  <a:gd name="adj" fmla="val 50000"/>
                </a:avLst>
              </a:prstGeom>
              <a:solidFill>
                <a:srgbClr val="DE2D29"/>
              </a:solidFill>
              <a:ln w="15875">
                <a:noFill/>
              </a:ln>
              <a:effectLst>
                <a:outerShdw blurRad="127000" dist="63500" dir="2700000" algn="tl" rotWithShape="0">
                  <a:srgbClr val="B6C7D2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火灾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6" name="文本框 5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967" y="2296"/>
                <a:ext cx="7269" cy="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 fontAlgn="auto">
                  <a:lnSpc>
                    <a:spcPct val="120000"/>
                  </a:lnSpc>
                  <a:buClrTx/>
                  <a:buSzTx/>
                  <a:buFontTx/>
                  <a:buNone/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在时间和空间上失去控制的燃烧所造成的灾害。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</p:grpSp>
        <p:grpSp>
          <p:nvGrpSpPr>
            <p:cNvPr id="5" name="组合 4"/>
            <p:cNvGrpSpPr/>
            <p:nvPr>
              <p:custDataLst>
                <p:tags r:id="rId7"/>
              </p:custDataLst>
            </p:nvPr>
          </p:nvGrpSpPr>
          <p:grpSpPr>
            <a:xfrm>
              <a:off x="1730" y="3352"/>
              <a:ext cx="12784" cy="695"/>
              <a:chOff x="1730" y="3352"/>
              <a:chExt cx="12784" cy="695"/>
            </a:xfrm>
          </p:grpSpPr>
          <p:sp>
            <p:nvSpPr>
              <p:cNvPr id="4" name="圆角矩形 3"/>
              <p:cNvSpPr/>
              <p:nvPr>
                <p:custDataLst>
                  <p:tags r:id="rId8"/>
                </p:custDataLst>
              </p:nvPr>
            </p:nvSpPr>
            <p:spPr>
              <a:xfrm>
                <a:off x="1730" y="3352"/>
                <a:ext cx="1991" cy="695"/>
              </a:xfrm>
              <a:prstGeom prst="roundRect">
                <a:avLst>
                  <a:gd name="adj" fmla="val 50000"/>
                </a:avLst>
              </a:prstGeom>
              <a:solidFill>
                <a:srgbClr val="DE2D29"/>
              </a:solidFill>
              <a:ln w="15875">
                <a:noFill/>
              </a:ln>
              <a:effectLst>
                <a:outerShdw blurRad="127000" dist="63500" dir="2700000" algn="tl" rotWithShape="0">
                  <a:srgbClr val="B6C7D2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燃烧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8" name="文本框 7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3967" y="3396"/>
                <a:ext cx="10547" cy="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 fontAlgn="auto">
                  <a:lnSpc>
                    <a:spcPct val="120000"/>
                  </a:lnSpc>
                  <a:buClrTx/>
                  <a:buSzTx/>
                  <a:buFontTx/>
                  <a:buNone/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是可燃物与氧化剂作用发生的放热反应,通常伴有火焰,发光和发烟现象。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</p:grpSp>
        <p:grpSp>
          <p:nvGrpSpPr>
            <p:cNvPr id="7" name="组合 6"/>
            <p:cNvGrpSpPr/>
            <p:nvPr>
              <p:custDataLst>
                <p:tags r:id="rId10"/>
              </p:custDataLst>
            </p:nvPr>
          </p:nvGrpSpPr>
          <p:grpSpPr>
            <a:xfrm>
              <a:off x="1730" y="4452"/>
              <a:ext cx="12784" cy="695"/>
              <a:chOff x="1730" y="4452"/>
              <a:chExt cx="12784" cy="695"/>
            </a:xfrm>
          </p:grpSpPr>
          <p:sp>
            <p:nvSpPr>
              <p:cNvPr id="9" name="圆角矩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730" y="4452"/>
                <a:ext cx="1991" cy="695"/>
              </a:xfrm>
              <a:prstGeom prst="roundRect">
                <a:avLst>
                  <a:gd name="adj" fmla="val 50000"/>
                </a:avLst>
              </a:prstGeom>
              <a:solidFill>
                <a:srgbClr val="DE2D29"/>
              </a:solidFill>
              <a:ln w="15875">
                <a:noFill/>
              </a:ln>
              <a:effectLst>
                <a:outerShdw blurRad="127000" dist="63500" dir="2700000" algn="tl" rotWithShape="0">
                  <a:srgbClr val="B6C7D2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3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个</a:t>
                </a:r>
                <a:r>
                  <a:rPr lang="zh-CN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条件</a:t>
                </a:r>
                <a:endParaRPr lang="zh-CN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0" name="文本框 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967" y="4496"/>
                <a:ext cx="10547" cy="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 fontAlgn="auto">
                  <a:lnSpc>
                    <a:spcPct val="120000"/>
                  </a:lnSpc>
                  <a:buClrTx/>
                  <a:buSzTx/>
                  <a:buFontTx/>
                  <a:buNone/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燃烧必须具备下列三个条件，即可燃物､氧化剂和火源。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</p:grpSp>
      </p:grpSp>
      <p:sp>
        <p:nvSpPr>
          <p:cNvPr id="12" name="圆角矩形 11"/>
          <p:cNvSpPr/>
          <p:nvPr>
            <p:custDataLst>
              <p:tags r:id="rId13"/>
            </p:custDataLst>
          </p:nvPr>
        </p:nvSpPr>
        <p:spPr>
          <a:xfrm>
            <a:off x="1098550" y="3758565"/>
            <a:ext cx="10318750" cy="2491105"/>
          </a:xfrm>
          <a:prstGeom prst="roundRect">
            <a:avLst>
              <a:gd name="adj" fmla="val 8525"/>
            </a:avLst>
          </a:prstGeom>
          <a:solidFill>
            <a:srgbClr val="FFFFFF"/>
          </a:solidFill>
          <a:ln w="15875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127000" dist="63500" dir="2700000" algn="tl" rotWithShape="0">
              <a:srgbClr val="B6C7D2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3" name="圆角矩形 12"/>
          <p:cNvSpPr/>
          <p:nvPr>
            <p:custDataLst>
              <p:tags r:id="rId14"/>
            </p:custDataLst>
          </p:nvPr>
        </p:nvSpPr>
        <p:spPr>
          <a:xfrm>
            <a:off x="4997450" y="3553460"/>
            <a:ext cx="3197860" cy="542925"/>
          </a:xfrm>
          <a:prstGeom prst="roundRect">
            <a:avLst>
              <a:gd name="adj" fmla="val 50000"/>
            </a:avLst>
          </a:prstGeom>
          <a:solidFill>
            <a:srgbClr val="DE2D29"/>
          </a:solidFill>
          <a:ln w="15875">
            <a:noFill/>
          </a:ln>
          <a:effectLst>
            <a:outerShdw blurRad="127000" dist="63500" dir="2700000" algn="tl" rotWithShape="0">
              <a:srgbClr val="B6C7D2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讨论你见过的火灾起因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1448435" y="4718685"/>
            <a:ext cx="461581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fontAlgn="auto">
              <a:lnSpc>
                <a:spcPct val="120000"/>
              </a:lnSpc>
              <a:buClr>
                <a:srgbClr val="DE2D29"/>
              </a:buClr>
              <a:buSzTx/>
              <a:buFont typeface="Wingdings" panose="05000000000000000000" charset="0"/>
              <a:buChar char="l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、生活和生产用火不慎。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  <a:p>
            <a:pPr marL="342900" indent="-342900" algn="just" fontAlgn="auto">
              <a:lnSpc>
                <a:spcPct val="120000"/>
              </a:lnSpc>
              <a:buClr>
                <a:srgbClr val="DE2D29"/>
              </a:buClr>
              <a:buSzTx/>
              <a:buFont typeface="Wingdings" panose="05000000000000000000" charset="0"/>
              <a:buChar char="l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、违反安全生产制度。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  <a:p>
            <a:pPr marL="342900" indent="-342900" algn="just" fontAlgn="auto">
              <a:lnSpc>
                <a:spcPct val="120000"/>
              </a:lnSpc>
              <a:buClr>
                <a:srgbClr val="DE2D29"/>
              </a:buClr>
              <a:buSzTx/>
              <a:buFont typeface="Wingdings" panose="05000000000000000000" charset="0"/>
              <a:buChar char="l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、电器设备设计､安裝､使用维护不当。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6378575" y="4718685"/>
            <a:ext cx="477393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fontAlgn="auto">
              <a:lnSpc>
                <a:spcPct val="120000"/>
              </a:lnSpc>
              <a:buClr>
                <a:srgbClr val="DE2D29"/>
              </a:buClr>
              <a:buSzTx/>
              <a:buFont typeface="Wingdings" panose="05000000000000000000" charset="0"/>
              <a:buChar char="l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、吸烟。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  <a:p>
            <a:pPr marL="342900" indent="-342900" algn="just" fontAlgn="auto">
              <a:lnSpc>
                <a:spcPct val="120000"/>
              </a:lnSpc>
              <a:buClr>
                <a:srgbClr val="DE2D29"/>
              </a:buClr>
              <a:buSzTx/>
              <a:buFont typeface="Wingdings" panose="05000000000000000000" charset="0"/>
              <a:buChar char="l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5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、人为纵火。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  <a:p>
            <a:pPr marL="342900" indent="-342900" algn="just" fontAlgn="auto">
              <a:lnSpc>
                <a:spcPct val="120000"/>
              </a:lnSpc>
              <a:buClr>
                <a:srgbClr val="DE2D29"/>
              </a:buClr>
              <a:buSzTx/>
              <a:buFont typeface="Wingdings" panose="05000000000000000000" charset="0"/>
              <a:buChar char="l"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6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、自然雷击､静电､地震等自然灾害引起。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2909570" y="4078605"/>
            <a:ext cx="6697345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rPr>
              <a:t>火灾的起因是多种多样,归纳起來大致有以下六类: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" panose="00020600040101010101" charset="-122"/>
              <a:sym typeface="+mn-ea"/>
            </a:endParaRPr>
          </a:p>
        </p:txBody>
      </p:sp>
      <p:pic>
        <p:nvPicPr>
          <p:cNvPr id="18" name="图片 17" descr="51miz-E1304925-CCABE314"/>
          <p:cNvPicPr>
            <a:picLocks noChangeAspect="1"/>
          </p:cNvPicPr>
          <p:nvPr/>
        </p:nvPicPr>
        <p:blipFill>
          <a:blip r:embed="rId18" cstate="screen"/>
          <a:srcRect/>
          <a:stretch>
            <a:fillRect/>
          </a:stretch>
        </p:blipFill>
        <p:spPr>
          <a:xfrm>
            <a:off x="9216390" y="876935"/>
            <a:ext cx="1465580" cy="2985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6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879850" cy="1054735"/>
            <a:chOff x="288" y="332"/>
            <a:chExt cx="611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44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二、消防基本知识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3"/>
            </p:custDataLst>
          </p:nvPr>
        </p:nvGrpSpPr>
        <p:grpSpPr>
          <a:xfrm>
            <a:off x="635" y="1863090"/>
            <a:ext cx="11207750" cy="3242945"/>
            <a:chOff x="1" y="2934"/>
            <a:chExt cx="17650" cy="5107"/>
          </a:xfrm>
        </p:grpSpPr>
        <p:sp>
          <p:nvSpPr>
            <p:cNvPr id="4" name="图片 56" descr="未标题-1"/>
            <p:cNvSpPr/>
            <p:nvPr>
              <p:custDataLst>
                <p:tags r:id="rId4"/>
              </p:custDataLst>
            </p:nvPr>
          </p:nvSpPr>
          <p:spPr>
            <a:xfrm>
              <a:off x="1" y="3655"/>
              <a:ext cx="16893" cy="4387"/>
            </a:xfrm>
            <a:custGeom>
              <a:avLst/>
              <a:gdLst>
                <a:gd name="connsiteX0" fmla="*/ 0 w 16893"/>
                <a:gd name="connsiteY0" fmla="*/ 2499 h 4386"/>
                <a:gd name="connsiteX1" fmla="*/ 622 w 16893"/>
                <a:gd name="connsiteY1" fmla="*/ 1965 h 4386"/>
                <a:gd name="connsiteX2" fmla="*/ 2358 w 16893"/>
                <a:gd name="connsiteY2" fmla="*/ 1262 h 4386"/>
                <a:gd name="connsiteX3" fmla="*/ 6286 w 16893"/>
                <a:gd name="connsiteY3" fmla="*/ 2564 h 4386"/>
                <a:gd name="connsiteX4" fmla="*/ 6952 w 16893"/>
                <a:gd name="connsiteY4" fmla="*/ 3155 h 4386"/>
                <a:gd name="connsiteX5" fmla="*/ 8609 w 16893"/>
                <a:gd name="connsiteY5" fmla="*/ 4168 h 4386"/>
                <a:gd name="connsiteX6" fmla="*/ 10854 w 16893"/>
                <a:gd name="connsiteY6" fmla="*/ 4318 h 4386"/>
                <a:gd name="connsiteX7" fmla="*/ 14538 w 16893"/>
                <a:gd name="connsiteY7" fmla="*/ 2343 h 4386"/>
                <a:gd name="connsiteX8" fmla="*/ 16476 w 16893"/>
                <a:gd name="connsiteY8" fmla="*/ 417 h 4386"/>
                <a:gd name="connsiteX9" fmla="*/ 16893 w 16893"/>
                <a:gd name="connsiteY9" fmla="*/ 0 h 4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93" h="4387">
                  <a:moveTo>
                    <a:pt x="0" y="2499"/>
                  </a:moveTo>
                  <a:cubicBezTo>
                    <a:pt x="179" y="2304"/>
                    <a:pt x="388" y="2124"/>
                    <a:pt x="622" y="1965"/>
                  </a:cubicBezTo>
                  <a:cubicBezTo>
                    <a:pt x="1110" y="1625"/>
                    <a:pt x="1703" y="1361"/>
                    <a:pt x="2358" y="1262"/>
                  </a:cubicBezTo>
                  <a:cubicBezTo>
                    <a:pt x="3886" y="1030"/>
                    <a:pt x="5287" y="1770"/>
                    <a:pt x="6286" y="2564"/>
                  </a:cubicBezTo>
                  <a:cubicBezTo>
                    <a:pt x="6525" y="2753"/>
                    <a:pt x="6738" y="2951"/>
                    <a:pt x="6952" y="3155"/>
                  </a:cubicBezTo>
                  <a:cubicBezTo>
                    <a:pt x="7504" y="3593"/>
                    <a:pt x="7896" y="3931"/>
                    <a:pt x="8609" y="4168"/>
                  </a:cubicBezTo>
                  <a:cubicBezTo>
                    <a:pt x="9295" y="4393"/>
                    <a:pt x="10126" y="4447"/>
                    <a:pt x="10854" y="4318"/>
                  </a:cubicBezTo>
                  <a:cubicBezTo>
                    <a:pt x="12385" y="3972"/>
                    <a:pt x="13581" y="3246"/>
                    <a:pt x="14538" y="2343"/>
                  </a:cubicBezTo>
                  <a:cubicBezTo>
                    <a:pt x="15205" y="1715"/>
                    <a:pt x="15833" y="1061"/>
                    <a:pt x="16476" y="417"/>
                  </a:cubicBezTo>
                  <a:lnTo>
                    <a:pt x="16893" y="0"/>
                  </a:lnTo>
                </a:path>
              </a:pathLst>
            </a:custGeom>
            <a:noFill/>
            <a:ln w="19055" cap="flat">
              <a:solidFill>
                <a:srgbClr val="FA6420">
                  <a:alpha val="78000"/>
                </a:srgbClr>
              </a:solidFill>
              <a:custDash>
                <a:ds d="300000" sp="225000"/>
              </a:custDash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3"/>
            <p:cNvSpPr/>
            <p:nvPr>
              <p:custDataLst>
                <p:tags r:id="rId5"/>
              </p:custDataLst>
            </p:nvPr>
          </p:nvSpPr>
          <p:spPr>
            <a:xfrm>
              <a:off x="16619" y="2934"/>
              <a:ext cx="1033" cy="1040"/>
            </a:xfrm>
            <a:custGeom>
              <a:avLst/>
              <a:gdLst>
                <a:gd name="connsiteX0" fmla="*/ 93803 w 656060"/>
                <a:gd name="connsiteY0" fmla="*/ 424034 h 660400"/>
                <a:gd name="connsiteX1" fmla="*/ 95084 w 656060"/>
                <a:gd name="connsiteY1" fmla="*/ 424098 h 660400"/>
                <a:gd name="connsiteX2" fmla="*/ 114371 w 656060"/>
                <a:gd name="connsiteY2" fmla="*/ 438963 h 660400"/>
                <a:gd name="connsiteX3" fmla="*/ 191643 w 656060"/>
                <a:gd name="connsiteY3" fmla="*/ 530651 h 660400"/>
                <a:gd name="connsiteX4" fmla="*/ 217528 w 656060"/>
                <a:gd name="connsiteY4" fmla="*/ 541992 h 660400"/>
                <a:gd name="connsiteX5" fmla="*/ 225409 w 656060"/>
                <a:gd name="connsiteY5" fmla="*/ 575310 h 660400"/>
                <a:gd name="connsiteX6" fmla="*/ 172036 w 656060"/>
                <a:gd name="connsiteY6" fmla="*/ 628811 h 660400"/>
                <a:gd name="connsiteX7" fmla="*/ 158004 w 656060"/>
                <a:gd name="connsiteY7" fmla="*/ 635731 h 660400"/>
                <a:gd name="connsiteX8" fmla="*/ 151469 w 656060"/>
                <a:gd name="connsiteY8" fmla="*/ 634449 h 660400"/>
                <a:gd name="connsiteX9" fmla="*/ 138654 w 656060"/>
                <a:gd name="connsiteY9" fmla="*/ 616445 h 660400"/>
                <a:gd name="connsiteX10" fmla="*/ 138398 w 656060"/>
                <a:gd name="connsiteY10" fmla="*/ 599915 h 660400"/>
                <a:gd name="connsiteX11" fmla="*/ 135578 w 656060"/>
                <a:gd name="connsiteY11" fmla="*/ 591008 h 660400"/>
                <a:gd name="connsiteX12" fmla="*/ 128787 w 656060"/>
                <a:gd name="connsiteY12" fmla="*/ 592802 h 660400"/>
                <a:gd name="connsiteX13" fmla="*/ 69071 w 656060"/>
                <a:gd name="connsiteY13" fmla="*/ 612665 h 660400"/>
                <a:gd name="connsiteX14" fmla="*/ 60037 w 656060"/>
                <a:gd name="connsiteY14" fmla="*/ 614395 h 660400"/>
                <a:gd name="connsiteX15" fmla="*/ 51579 w 656060"/>
                <a:gd name="connsiteY15" fmla="*/ 612216 h 660400"/>
                <a:gd name="connsiteX16" fmla="*/ 43250 w 656060"/>
                <a:gd name="connsiteY16" fmla="*/ 588445 h 660400"/>
                <a:gd name="connsiteX17" fmla="*/ 63561 w 656060"/>
                <a:gd name="connsiteY17" fmla="*/ 527191 h 660400"/>
                <a:gd name="connsiteX18" fmla="*/ 56769 w 656060"/>
                <a:gd name="connsiteY18" fmla="*/ 517965 h 660400"/>
                <a:gd name="connsiteX19" fmla="*/ 39469 w 656060"/>
                <a:gd name="connsiteY19" fmla="*/ 517709 h 660400"/>
                <a:gd name="connsiteX20" fmla="*/ 21977 w 656060"/>
                <a:gd name="connsiteY20" fmla="*/ 505279 h 660400"/>
                <a:gd name="connsiteX21" fmla="*/ 26527 w 656060"/>
                <a:gd name="connsiteY21" fmla="*/ 485096 h 660400"/>
                <a:gd name="connsiteX22" fmla="*/ 82206 w 656060"/>
                <a:gd name="connsiteY22" fmla="*/ 429416 h 660400"/>
                <a:gd name="connsiteX23" fmla="*/ 93803 w 656060"/>
                <a:gd name="connsiteY23" fmla="*/ 424034 h 660400"/>
                <a:gd name="connsiteX24" fmla="*/ 454277 w 656060"/>
                <a:gd name="connsiteY24" fmla="*/ 106297 h 660400"/>
                <a:gd name="connsiteX25" fmla="*/ 355477 w 656060"/>
                <a:gd name="connsiteY25" fmla="*/ 204585 h 660400"/>
                <a:gd name="connsiteX26" fmla="*/ 451010 w 656060"/>
                <a:gd name="connsiteY26" fmla="*/ 301015 h 660400"/>
                <a:gd name="connsiteX27" fmla="*/ 451714 w 656060"/>
                <a:gd name="connsiteY27" fmla="*/ 301015 h 660400"/>
                <a:gd name="connsiteX28" fmla="*/ 549810 w 656060"/>
                <a:gd name="connsiteY28" fmla="*/ 204008 h 660400"/>
                <a:gd name="connsiteX29" fmla="*/ 456072 w 656060"/>
                <a:gd name="connsiteY29" fmla="*/ 106297 h 660400"/>
                <a:gd name="connsiteX30" fmla="*/ 604464 w 656060"/>
                <a:gd name="connsiteY30" fmla="*/ 0 h 660400"/>
                <a:gd name="connsiteX31" fmla="*/ 638551 w 656060"/>
                <a:gd name="connsiteY31" fmla="*/ 2947 h 660400"/>
                <a:gd name="connsiteX32" fmla="*/ 653288 w 656060"/>
                <a:gd name="connsiteY32" fmla="*/ 17620 h 660400"/>
                <a:gd name="connsiteX33" fmla="*/ 656042 w 656060"/>
                <a:gd name="connsiteY33" fmla="*/ 48631 h 660400"/>
                <a:gd name="connsiteX34" fmla="*/ 655913 w 656060"/>
                <a:gd name="connsiteY34" fmla="*/ 53757 h 660400"/>
                <a:gd name="connsiteX35" fmla="*/ 618945 w 656060"/>
                <a:gd name="connsiteY35" fmla="*/ 230022 h 660400"/>
                <a:gd name="connsiteX36" fmla="*/ 500346 w 656060"/>
                <a:gd name="connsiteY36" fmla="*/ 407055 h 660400"/>
                <a:gd name="connsiteX37" fmla="*/ 495156 w 656060"/>
                <a:gd name="connsiteY37" fmla="*/ 421024 h 660400"/>
                <a:gd name="connsiteX38" fmla="*/ 500410 w 656060"/>
                <a:gd name="connsiteY38" fmla="*/ 475870 h 660400"/>
                <a:gd name="connsiteX39" fmla="*/ 455559 w 656060"/>
                <a:gd name="connsiteY39" fmla="*/ 578066 h 660400"/>
                <a:gd name="connsiteX40" fmla="*/ 342342 w 656060"/>
                <a:gd name="connsiteY40" fmla="*/ 653931 h 660400"/>
                <a:gd name="connsiteX41" fmla="*/ 321390 w 656060"/>
                <a:gd name="connsiteY41" fmla="*/ 660400 h 660400"/>
                <a:gd name="connsiteX42" fmla="*/ 286278 w 656060"/>
                <a:gd name="connsiteY42" fmla="*/ 626954 h 660400"/>
                <a:gd name="connsiteX43" fmla="*/ 278525 w 656060"/>
                <a:gd name="connsiteY43" fmla="*/ 528922 h 660400"/>
                <a:gd name="connsiteX44" fmla="*/ 261995 w 656060"/>
                <a:gd name="connsiteY44" fmla="*/ 510341 h 660400"/>
                <a:gd name="connsiteX45" fmla="*/ 164411 w 656060"/>
                <a:gd name="connsiteY45" fmla="*/ 448575 h 660400"/>
                <a:gd name="connsiteX46" fmla="*/ 144997 w 656060"/>
                <a:gd name="connsiteY46" fmla="*/ 387641 h 660400"/>
                <a:gd name="connsiteX47" fmla="*/ 135643 w 656060"/>
                <a:gd name="connsiteY47" fmla="*/ 379120 h 660400"/>
                <a:gd name="connsiteX48" fmla="*/ 33574 w 656060"/>
                <a:gd name="connsiteY48" fmla="*/ 372648 h 660400"/>
                <a:gd name="connsiteX49" fmla="*/ 6151 w 656060"/>
                <a:gd name="connsiteY49" fmla="*/ 315816 h 660400"/>
                <a:gd name="connsiteX50" fmla="*/ 39149 w 656060"/>
                <a:gd name="connsiteY50" fmla="*/ 263981 h 660400"/>
                <a:gd name="connsiteX51" fmla="*/ 74645 w 656060"/>
                <a:gd name="connsiteY51" fmla="*/ 208109 h 660400"/>
                <a:gd name="connsiteX52" fmla="*/ 167743 w 656060"/>
                <a:gd name="connsiteY52" fmla="*/ 155377 h 660400"/>
                <a:gd name="connsiteX53" fmla="*/ 169281 w 656060"/>
                <a:gd name="connsiteY53" fmla="*/ 155377 h 660400"/>
                <a:gd name="connsiteX54" fmla="*/ 236686 w 656060"/>
                <a:gd name="connsiteY54" fmla="*/ 161720 h 660400"/>
                <a:gd name="connsiteX55" fmla="*/ 239057 w 656060"/>
                <a:gd name="connsiteY55" fmla="*/ 161848 h 660400"/>
                <a:gd name="connsiteX56" fmla="*/ 247130 w 656060"/>
                <a:gd name="connsiteY56" fmla="*/ 158260 h 660400"/>
                <a:gd name="connsiteX57" fmla="*/ 440950 w 656060"/>
                <a:gd name="connsiteY57" fmla="*/ 31652 h 660400"/>
                <a:gd name="connsiteX58" fmla="*/ 571082 w 656060"/>
                <a:gd name="connsiteY58" fmla="*/ 1922 h 660400"/>
                <a:gd name="connsiteX59" fmla="*/ 604464 w 656060"/>
                <a:gd name="connsiteY59" fmla="*/ 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56060" h="660400">
                  <a:moveTo>
                    <a:pt x="93803" y="424034"/>
                  </a:moveTo>
                  <a:cubicBezTo>
                    <a:pt x="94252" y="424034"/>
                    <a:pt x="94700" y="424034"/>
                    <a:pt x="95084" y="424098"/>
                  </a:cubicBezTo>
                  <a:cubicBezTo>
                    <a:pt x="105144" y="424226"/>
                    <a:pt x="110719" y="428712"/>
                    <a:pt x="114371" y="438963"/>
                  </a:cubicBezTo>
                  <a:cubicBezTo>
                    <a:pt x="128531" y="479329"/>
                    <a:pt x="154288" y="509892"/>
                    <a:pt x="191643" y="530651"/>
                  </a:cubicBezTo>
                  <a:cubicBezTo>
                    <a:pt x="199908" y="535200"/>
                    <a:pt x="208558" y="538917"/>
                    <a:pt x="217528" y="541992"/>
                  </a:cubicBezTo>
                  <a:cubicBezTo>
                    <a:pt x="233738" y="547502"/>
                    <a:pt x="237390" y="563200"/>
                    <a:pt x="225409" y="575310"/>
                  </a:cubicBezTo>
                  <a:cubicBezTo>
                    <a:pt x="207661" y="593251"/>
                    <a:pt x="189720" y="610935"/>
                    <a:pt x="172036" y="628811"/>
                  </a:cubicBezTo>
                  <a:cubicBezTo>
                    <a:pt x="167807" y="633104"/>
                    <a:pt x="163259" y="635731"/>
                    <a:pt x="158004" y="635731"/>
                  </a:cubicBezTo>
                  <a:cubicBezTo>
                    <a:pt x="155954" y="635731"/>
                    <a:pt x="153776" y="635347"/>
                    <a:pt x="151469" y="634449"/>
                  </a:cubicBezTo>
                  <a:cubicBezTo>
                    <a:pt x="143075" y="631374"/>
                    <a:pt x="139038" y="625159"/>
                    <a:pt x="138654" y="616445"/>
                  </a:cubicBezTo>
                  <a:cubicBezTo>
                    <a:pt x="138398" y="610935"/>
                    <a:pt x="138526" y="605425"/>
                    <a:pt x="138398" y="599915"/>
                  </a:cubicBezTo>
                  <a:cubicBezTo>
                    <a:pt x="138206" y="593379"/>
                    <a:pt x="138141" y="591008"/>
                    <a:pt x="135578" y="591008"/>
                  </a:cubicBezTo>
                  <a:cubicBezTo>
                    <a:pt x="134169" y="591008"/>
                    <a:pt x="132055" y="591713"/>
                    <a:pt x="128787" y="592802"/>
                  </a:cubicBezTo>
                  <a:cubicBezTo>
                    <a:pt x="108860" y="599402"/>
                    <a:pt x="88998" y="606065"/>
                    <a:pt x="69071" y="612665"/>
                  </a:cubicBezTo>
                  <a:cubicBezTo>
                    <a:pt x="66060" y="613690"/>
                    <a:pt x="62984" y="614395"/>
                    <a:pt x="60037" y="614395"/>
                  </a:cubicBezTo>
                  <a:cubicBezTo>
                    <a:pt x="57217" y="614395"/>
                    <a:pt x="54398" y="613754"/>
                    <a:pt x="51579" y="612216"/>
                  </a:cubicBezTo>
                  <a:cubicBezTo>
                    <a:pt x="43057" y="607411"/>
                    <a:pt x="39854" y="598889"/>
                    <a:pt x="43250" y="588445"/>
                  </a:cubicBezTo>
                  <a:cubicBezTo>
                    <a:pt x="49849" y="568006"/>
                    <a:pt x="56833" y="547631"/>
                    <a:pt x="63561" y="527191"/>
                  </a:cubicBezTo>
                  <a:cubicBezTo>
                    <a:pt x="66508" y="518349"/>
                    <a:pt x="66316" y="518157"/>
                    <a:pt x="56769" y="517965"/>
                  </a:cubicBezTo>
                  <a:cubicBezTo>
                    <a:pt x="51002" y="517901"/>
                    <a:pt x="45236" y="517965"/>
                    <a:pt x="39469" y="517709"/>
                  </a:cubicBezTo>
                  <a:cubicBezTo>
                    <a:pt x="31076" y="517325"/>
                    <a:pt x="25117" y="513224"/>
                    <a:pt x="21977" y="505279"/>
                  </a:cubicBezTo>
                  <a:cubicBezTo>
                    <a:pt x="18966" y="497525"/>
                    <a:pt x="20888" y="490798"/>
                    <a:pt x="26527" y="485096"/>
                  </a:cubicBezTo>
                  <a:cubicBezTo>
                    <a:pt x="45044" y="466514"/>
                    <a:pt x="63625" y="447934"/>
                    <a:pt x="82206" y="429416"/>
                  </a:cubicBezTo>
                  <a:cubicBezTo>
                    <a:pt x="85538" y="426084"/>
                    <a:pt x="89510" y="424034"/>
                    <a:pt x="93803" y="424034"/>
                  </a:cubicBezTo>
                  <a:close/>
                  <a:moveTo>
                    <a:pt x="454277" y="106297"/>
                  </a:moveTo>
                  <a:cubicBezTo>
                    <a:pt x="401801" y="106297"/>
                    <a:pt x="356758" y="144805"/>
                    <a:pt x="355477" y="204585"/>
                  </a:cubicBezTo>
                  <a:cubicBezTo>
                    <a:pt x="354387" y="255010"/>
                    <a:pt x="400072" y="300630"/>
                    <a:pt x="451010" y="301015"/>
                  </a:cubicBezTo>
                  <a:lnTo>
                    <a:pt x="451714" y="301015"/>
                  </a:lnTo>
                  <a:cubicBezTo>
                    <a:pt x="505664" y="301015"/>
                    <a:pt x="549105" y="258150"/>
                    <a:pt x="549810" y="204008"/>
                  </a:cubicBezTo>
                  <a:cubicBezTo>
                    <a:pt x="550451" y="151917"/>
                    <a:pt x="507330" y="107130"/>
                    <a:pt x="456072" y="106297"/>
                  </a:cubicBezTo>
                  <a:close/>
                  <a:moveTo>
                    <a:pt x="604464" y="0"/>
                  </a:moveTo>
                  <a:cubicBezTo>
                    <a:pt x="615870" y="0"/>
                    <a:pt x="627211" y="833"/>
                    <a:pt x="638551" y="2947"/>
                  </a:cubicBezTo>
                  <a:cubicBezTo>
                    <a:pt x="650792" y="5190"/>
                    <a:pt x="651431" y="5702"/>
                    <a:pt x="653288" y="17620"/>
                  </a:cubicBezTo>
                  <a:cubicBezTo>
                    <a:pt x="654887" y="27872"/>
                    <a:pt x="656235" y="38188"/>
                    <a:pt x="656042" y="48631"/>
                  </a:cubicBezTo>
                  <a:cubicBezTo>
                    <a:pt x="656042" y="50297"/>
                    <a:pt x="655977" y="52027"/>
                    <a:pt x="655913" y="53757"/>
                  </a:cubicBezTo>
                  <a:cubicBezTo>
                    <a:pt x="654055" y="114690"/>
                    <a:pt x="640922" y="173253"/>
                    <a:pt x="618945" y="230022"/>
                  </a:cubicBezTo>
                  <a:cubicBezTo>
                    <a:pt x="592675" y="297875"/>
                    <a:pt x="554231" y="357655"/>
                    <a:pt x="500346" y="407055"/>
                  </a:cubicBezTo>
                  <a:cubicBezTo>
                    <a:pt x="495924" y="411092"/>
                    <a:pt x="494579" y="415385"/>
                    <a:pt x="495156" y="421024"/>
                  </a:cubicBezTo>
                  <a:cubicBezTo>
                    <a:pt x="497014" y="439284"/>
                    <a:pt x="498552" y="457609"/>
                    <a:pt x="500410" y="475870"/>
                  </a:cubicBezTo>
                  <a:cubicBezTo>
                    <a:pt x="504831" y="518479"/>
                    <a:pt x="489902" y="553334"/>
                    <a:pt x="455559" y="578066"/>
                  </a:cubicBezTo>
                  <a:cubicBezTo>
                    <a:pt x="418717" y="604592"/>
                    <a:pt x="380337" y="629068"/>
                    <a:pt x="342342" y="653931"/>
                  </a:cubicBezTo>
                  <a:cubicBezTo>
                    <a:pt x="335550" y="658349"/>
                    <a:pt x="328310" y="660400"/>
                    <a:pt x="321390" y="660400"/>
                  </a:cubicBezTo>
                  <a:cubicBezTo>
                    <a:pt x="303898" y="660400"/>
                    <a:pt x="288200" y="647327"/>
                    <a:pt x="286278" y="626954"/>
                  </a:cubicBezTo>
                  <a:cubicBezTo>
                    <a:pt x="283203" y="594341"/>
                    <a:pt x="280768" y="561599"/>
                    <a:pt x="278525" y="528922"/>
                  </a:cubicBezTo>
                  <a:cubicBezTo>
                    <a:pt x="277372" y="512584"/>
                    <a:pt x="277820" y="512456"/>
                    <a:pt x="261995" y="510341"/>
                  </a:cubicBezTo>
                  <a:cubicBezTo>
                    <a:pt x="219962" y="504767"/>
                    <a:pt x="187029" y="484840"/>
                    <a:pt x="164411" y="448575"/>
                  </a:cubicBezTo>
                  <a:cubicBezTo>
                    <a:pt x="152814" y="429929"/>
                    <a:pt x="147048" y="409298"/>
                    <a:pt x="144997" y="387641"/>
                  </a:cubicBezTo>
                  <a:cubicBezTo>
                    <a:pt x="144421" y="381106"/>
                    <a:pt x="141793" y="379440"/>
                    <a:pt x="135643" y="379120"/>
                  </a:cubicBezTo>
                  <a:cubicBezTo>
                    <a:pt x="101620" y="377262"/>
                    <a:pt x="67597" y="375211"/>
                    <a:pt x="33574" y="372648"/>
                  </a:cubicBezTo>
                  <a:cubicBezTo>
                    <a:pt x="5318" y="370534"/>
                    <a:pt x="-9034" y="340676"/>
                    <a:pt x="6151" y="315816"/>
                  </a:cubicBezTo>
                  <a:cubicBezTo>
                    <a:pt x="16851" y="298323"/>
                    <a:pt x="28128" y="281280"/>
                    <a:pt x="39149" y="263981"/>
                  </a:cubicBezTo>
                  <a:cubicBezTo>
                    <a:pt x="51002" y="245335"/>
                    <a:pt x="62792" y="226690"/>
                    <a:pt x="74645" y="208109"/>
                  </a:cubicBezTo>
                  <a:cubicBezTo>
                    <a:pt x="96366" y="174086"/>
                    <a:pt x="127633" y="155697"/>
                    <a:pt x="167743" y="155377"/>
                  </a:cubicBezTo>
                  <a:lnTo>
                    <a:pt x="169281" y="155377"/>
                  </a:lnTo>
                  <a:cubicBezTo>
                    <a:pt x="191770" y="155377"/>
                    <a:pt x="214260" y="159285"/>
                    <a:pt x="236686" y="161720"/>
                  </a:cubicBezTo>
                  <a:cubicBezTo>
                    <a:pt x="237518" y="161784"/>
                    <a:pt x="238287" y="161848"/>
                    <a:pt x="239057" y="161848"/>
                  </a:cubicBezTo>
                  <a:cubicBezTo>
                    <a:pt x="242196" y="161848"/>
                    <a:pt x="244695" y="160951"/>
                    <a:pt x="247130" y="158260"/>
                  </a:cubicBezTo>
                  <a:cubicBezTo>
                    <a:pt x="300438" y="98736"/>
                    <a:pt x="366305" y="58563"/>
                    <a:pt x="440950" y="31652"/>
                  </a:cubicBezTo>
                  <a:cubicBezTo>
                    <a:pt x="483111" y="16467"/>
                    <a:pt x="526552" y="6535"/>
                    <a:pt x="571082" y="1922"/>
                  </a:cubicBezTo>
                  <a:cubicBezTo>
                    <a:pt x="582167" y="769"/>
                    <a:pt x="593315" y="0"/>
                    <a:pt x="604464" y="0"/>
                  </a:cubicBezTo>
                  <a:close/>
                </a:path>
              </a:pathLst>
            </a:custGeom>
            <a:gradFill>
              <a:gsLst>
                <a:gs pos="6000">
                  <a:srgbClr val="FA6420"/>
                </a:gs>
                <a:gs pos="90000">
                  <a:srgbClr val="DE2D29"/>
                </a:gs>
              </a:gsLst>
              <a:lin ang="13500000" scaled="0"/>
            </a:gradFill>
            <a:ln w="6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8967470" y="2523490"/>
            <a:ext cx="2604770" cy="2717800"/>
            <a:chOff x="14122" y="3974"/>
            <a:chExt cx="4102" cy="4280"/>
          </a:xfrm>
        </p:grpSpPr>
        <p:sp>
          <p:nvSpPr>
            <p:cNvPr id="47" name="任意多边形: 形状 56"/>
            <p:cNvSpPr/>
            <p:nvPr>
              <p:custDataLst>
                <p:tags r:id="rId7"/>
              </p:custDataLst>
            </p:nvPr>
          </p:nvSpPr>
          <p:spPr>
            <a:xfrm>
              <a:off x="14837" y="4868"/>
              <a:ext cx="899" cy="861"/>
            </a:xfrm>
            <a:custGeom>
              <a:avLst/>
              <a:gdLst>
                <a:gd name="connsiteX0" fmla="*/ 1617735 w 2103763"/>
                <a:gd name="connsiteY0" fmla="*/ 1883299 h 2016049"/>
                <a:gd name="connsiteX1" fmla="*/ 2103510 w 2103763"/>
                <a:gd name="connsiteY1" fmla="*/ 949849 h 2016049"/>
                <a:gd name="connsiteX2" fmla="*/ 1309125 w 2103763"/>
                <a:gd name="connsiteY2" fmla="*/ 32020 h 2016049"/>
                <a:gd name="connsiteX3" fmla="*/ 313572 w 2103763"/>
                <a:gd name="connsiteY3" fmla="*/ 318437 h 2016049"/>
                <a:gd name="connsiteX4" fmla="*/ 376627 w 2103763"/>
                <a:gd name="connsiteY4" fmla="*/ 1809004 h 2016049"/>
                <a:gd name="connsiteX5" fmla="*/ 1617449 w 2103763"/>
                <a:gd name="connsiteY5" fmla="*/ 1883680 h 2016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3763" h="2016049">
                  <a:moveTo>
                    <a:pt x="1617735" y="1883299"/>
                  </a:moveTo>
                  <a:cubicBezTo>
                    <a:pt x="1732035" y="1813766"/>
                    <a:pt x="2096271" y="1502299"/>
                    <a:pt x="2103510" y="949849"/>
                  </a:cubicBezTo>
                  <a:cubicBezTo>
                    <a:pt x="2107796" y="630381"/>
                    <a:pt x="1774135" y="159274"/>
                    <a:pt x="1309125" y="32020"/>
                  </a:cubicBezTo>
                  <a:cubicBezTo>
                    <a:pt x="965558" y="-61992"/>
                    <a:pt x="550268" y="53928"/>
                    <a:pt x="313572" y="318437"/>
                  </a:cubicBezTo>
                  <a:cubicBezTo>
                    <a:pt x="-105528" y="786876"/>
                    <a:pt x="-124578" y="1373426"/>
                    <a:pt x="376627" y="1809004"/>
                  </a:cubicBezTo>
                  <a:cubicBezTo>
                    <a:pt x="706764" y="2095707"/>
                    <a:pt x="1347129" y="2048367"/>
                    <a:pt x="1617449" y="1883680"/>
                  </a:cubicBezTo>
                  <a:close/>
                </a:path>
              </a:pathLst>
            </a:custGeom>
            <a:solidFill>
              <a:srgbClr val="DE2D29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zh-CN" altLang="en-US">
                <a:latin typeface="汉仪粗圆简" panose="02010600000101010101" charset="-122"/>
                <a:ea typeface="汉仪粗圆简" panose="02010600000101010101" charset="-122"/>
                <a:sym typeface="汉仪粗圆简" panose="02010600000101010101" charset="-122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8"/>
              </p:custDataLst>
            </p:nvPr>
          </p:nvSpPr>
          <p:spPr>
            <a:xfrm>
              <a:off x="14122" y="3974"/>
              <a:ext cx="232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E</a:t>
              </a:r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类火灾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9"/>
              </p:custDataLst>
            </p:nvPr>
          </p:nvSpPr>
          <p:spPr>
            <a:xfrm>
              <a:off x="14668" y="6076"/>
              <a:ext cx="3556" cy="2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带电物体火灾，如发电机房、变压器室、配电间等在燃烧时不能及时或不宜断电的电气设备带电燃烧的火灾。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pic>
          <p:nvPicPr>
            <p:cNvPr id="37" name="图片 36" descr="火灾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 cstate="screen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971" y="5024"/>
              <a:ext cx="630" cy="630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>
            <p:custDataLst>
              <p:tags r:id="rId13"/>
            </p:custDataLst>
          </p:nvPr>
        </p:nvGrpSpPr>
        <p:grpSpPr>
          <a:xfrm>
            <a:off x="910590" y="2320925"/>
            <a:ext cx="2258060" cy="2188210"/>
            <a:chOff x="1434" y="3655"/>
            <a:chExt cx="3556" cy="3446"/>
          </a:xfrm>
        </p:grpSpPr>
        <p:sp>
          <p:nvSpPr>
            <p:cNvPr id="17" name="文本框 16"/>
            <p:cNvSpPr txBox="1"/>
            <p:nvPr>
              <p:custDataLst>
                <p:tags r:id="rId14"/>
              </p:custDataLst>
            </p:nvPr>
          </p:nvSpPr>
          <p:spPr>
            <a:xfrm>
              <a:off x="1888" y="3655"/>
              <a:ext cx="232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A类火灾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5"/>
              </p:custDataLst>
            </p:nvPr>
          </p:nvSpPr>
          <p:spPr>
            <a:xfrm>
              <a:off x="1434" y="5737"/>
              <a:ext cx="3556" cy="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指固体物质类火灾，如:木材､纸张､棉布等固  体物质所引起的火灾。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32" name="任意多边形: 形状 56"/>
            <p:cNvSpPr/>
            <p:nvPr>
              <p:custDataLst>
                <p:tags r:id="rId16"/>
              </p:custDataLst>
            </p:nvPr>
          </p:nvSpPr>
          <p:spPr>
            <a:xfrm>
              <a:off x="2637" y="4462"/>
              <a:ext cx="899" cy="861"/>
            </a:xfrm>
            <a:custGeom>
              <a:avLst/>
              <a:gdLst>
                <a:gd name="connsiteX0" fmla="*/ 1617735 w 2103763"/>
                <a:gd name="connsiteY0" fmla="*/ 1883299 h 2016049"/>
                <a:gd name="connsiteX1" fmla="*/ 2103510 w 2103763"/>
                <a:gd name="connsiteY1" fmla="*/ 949849 h 2016049"/>
                <a:gd name="connsiteX2" fmla="*/ 1309125 w 2103763"/>
                <a:gd name="connsiteY2" fmla="*/ 32020 h 2016049"/>
                <a:gd name="connsiteX3" fmla="*/ 313572 w 2103763"/>
                <a:gd name="connsiteY3" fmla="*/ 318437 h 2016049"/>
                <a:gd name="connsiteX4" fmla="*/ 376627 w 2103763"/>
                <a:gd name="connsiteY4" fmla="*/ 1809004 h 2016049"/>
                <a:gd name="connsiteX5" fmla="*/ 1617449 w 2103763"/>
                <a:gd name="connsiteY5" fmla="*/ 1883680 h 2016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3763" h="2016049">
                  <a:moveTo>
                    <a:pt x="1617735" y="1883299"/>
                  </a:moveTo>
                  <a:cubicBezTo>
                    <a:pt x="1732035" y="1813766"/>
                    <a:pt x="2096271" y="1502299"/>
                    <a:pt x="2103510" y="949849"/>
                  </a:cubicBezTo>
                  <a:cubicBezTo>
                    <a:pt x="2107796" y="630381"/>
                    <a:pt x="1774135" y="159274"/>
                    <a:pt x="1309125" y="32020"/>
                  </a:cubicBezTo>
                  <a:cubicBezTo>
                    <a:pt x="965558" y="-61992"/>
                    <a:pt x="550268" y="53928"/>
                    <a:pt x="313572" y="318437"/>
                  </a:cubicBezTo>
                  <a:cubicBezTo>
                    <a:pt x="-105528" y="786876"/>
                    <a:pt x="-124578" y="1373426"/>
                    <a:pt x="376627" y="1809004"/>
                  </a:cubicBezTo>
                  <a:cubicBezTo>
                    <a:pt x="706764" y="2095707"/>
                    <a:pt x="1347129" y="2048367"/>
                    <a:pt x="1617449" y="1883680"/>
                  </a:cubicBezTo>
                  <a:close/>
                </a:path>
              </a:pathLst>
            </a:custGeom>
            <a:solidFill>
              <a:srgbClr val="DE2D29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zh-CN" altLang="en-US">
                <a:latin typeface="汉仪粗圆简" panose="02010600000101010101" charset="-122"/>
                <a:ea typeface="汉仪粗圆简" panose="02010600000101010101" charset="-122"/>
                <a:sym typeface="汉仪粗圆简" panose="02010600000101010101" charset="-122"/>
              </a:endParaRPr>
            </a:p>
          </p:txBody>
        </p:sp>
        <p:pic>
          <p:nvPicPr>
            <p:cNvPr id="38" name="图片 37" descr="火柴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 cstate="screen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842" y="4627"/>
              <a:ext cx="542" cy="542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>
            <p:custDataLst>
              <p:tags r:id="rId20"/>
            </p:custDataLst>
          </p:nvPr>
        </p:nvGrpSpPr>
        <p:grpSpPr>
          <a:xfrm>
            <a:off x="4855210" y="4202430"/>
            <a:ext cx="2258060" cy="2268220"/>
            <a:chOff x="7646" y="6618"/>
            <a:chExt cx="3556" cy="3572"/>
          </a:xfrm>
        </p:grpSpPr>
        <p:sp>
          <p:nvSpPr>
            <p:cNvPr id="21" name="文本框 20"/>
            <p:cNvSpPr txBox="1"/>
            <p:nvPr>
              <p:custDataLst>
                <p:tags r:id="rId21"/>
              </p:custDataLst>
            </p:nvPr>
          </p:nvSpPr>
          <p:spPr>
            <a:xfrm>
              <a:off x="8045" y="6618"/>
              <a:ext cx="232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C</a:t>
              </a:r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类火灾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22"/>
              </p:custDataLst>
            </p:nvPr>
          </p:nvSpPr>
          <p:spPr>
            <a:xfrm>
              <a:off x="7646" y="8420"/>
              <a:ext cx="3556" cy="1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指气体类火灾，凡是由气体燃烧､爆炸引起的火灾都称为气体火灾。如:天燃气､煤气火灾等。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grpSp>
          <p:nvGrpSpPr>
            <p:cNvPr id="50" name="组合 49"/>
            <p:cNvGrpSpPr/>
            <p:nvPr>
              <p:custDataLst>
                <p:tags r:id="rId23"/>
              </p:custDataLst>
            </p:nvPr>
          </p:nvGrpSpPr>
          <p:grpSpPr>
            <a:xfrm>
              <a:off x="8733" y="7478"/>
              <a:ext cx="898" cy="860"/>
              <a:chOff x="8733" y="7478"/>
              <a:chExt cx="898" cy="860"/>
            </a:xfrm>
          </p:grpSpPr>
          <p:sp>
            <p:nvSpPr>
              <p:cNvPr id="46" name="任意多边形: 形状 56"/>
              <p:cNvSpPr/>
              <p:nvPr>
                <p:custDataLst>
                  <p:tags r:id="rId24"/>
                </p:custDataLst>
              </p:nvPr>
            </p:nvSpPr>
            <p:spPr>
              <a:xfrm>
                <a:off x="8733" y="7478"/>
                <a:ext cx="899" cy="861"/>
              </a:xfrm>
              <a:custGeom>
                <a:avLst/>
                <a:gdLst>
                  <a:gd name="connsiteX0" fmla="*/ 1617735 w 2103763"/>
                  <a:gd name="connsiteY0" fmla="*/ 1883299 h 2016049"/>
                  <a:gd name="connsiteX1" fmla="*/ 2103510 w 2103763"/>
                  <a:gd name="connsiteY1" fmla="*/ 949849 h 2016049"/>
                  <a:gd name="connsiteX2" fmla="*/ 1309125 w 2103763"/>
                  <a:gd name="connsiteY2" fmla="*/ 32020 h 2016049"/>
                  <a:gd name="connsiteX3" fmla="*/ 313572 w 2103763"/>
                  <a:gd name="connsiteY3" fmla="*/ 318437 h 2016049"/>
                  <a:gd name="connsiteX4" fmla="*/ 376627 w 2103763"/>
                  <a:gd name="connsiteY4" fmla="*/ 1809004 h 2016049"/>
                  <a:gd name="connsiteX5" fmla="*/ 1617449 w 2103763"/>
                  <a:gd name="connsiteY5" fmla="*/ 1883680 h 2016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03763" h="2016049">
                    <a:moveTo>
                      <a:pt x="1617735" y="1883299"/>
                    </a:moveTo>
                    <a:cubicBezTo>
                      <a:pt x="1732035" y="1813766"/>
                      <a:pt x="2096271" y="1502299"/>
                      <a:pt x="2103510" y="949849"/>
                    </a:cubicBezTo>
                    <a:cubicBezTo>
                      <a:pt x="2107796" y="630381"/>
                      <a:pt x="1774135" y="159274"/>
                      <a:pt x="1309125" y="32020"/>
                    </a:cubicBezTo>
                    <a:cubicBezTo>
                      <a:pt x="965558" y="-61992"/>
                      <a:pt x="550268" y="53928"/>
                      <a:pt x="313572" y="318437"/>
                    </a:cubicBezTo>
                    <a:cubicBezTo>
                      <a:pt x="-105528" y="786876"/>
                      <a:pt x="-124578" y="1373426"/>
                      <a:pt x="376627" y="1809004"/>
                    </a:cubicBezTo>
                    <a:cubicBezTo>
                      <a:pt x="706764" y="2095707"/>
                      <a:pt x="1347129" y="2048367"/>
                      <a:pt x="1617449" y="1883680"/>
                    </a:cubicBezTo>
                    <a:close/>
                  </a:path>
                </a:pathLst>
              </a:custGeom>
              <a:solidFill>
                <a:srgbClr val="DE2D29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latin typeface="汉仪粗圆简" panose="02010600000101010101" charset="-122"/>
                  <a:ea typeface="汉仪粗圆简" panose="02010600000101010101" charset="-122"/>
                  <a:sym typeface="汉仪粗圆简" panose="02010600000101010101" charset="-122"/>
                </a:endParaRPr>
              </a:p>
            </p:txBody>
          </p:sp>
          <p:pic>
            <p:nvPicPr>
              <p:cNvPr id="49" name="图片 48" descr="煤气罐"/>
              <p:cNvPicPr>
                <a:picLocks noChangeAspect="1"/>
              </p:cNvPicPr>
              <p:nvPr>
                <p:custDataLst>
                  <p:tags r:id="rId25"/>
                </p:custDataLst>
              </p:nvPr>
            </p:nvPicPr>
            <p:blipFill>
              <a:blip r:embed="rId26" cstate="screen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8931" y="7657"/>
                <a:ext cx="504" cy="504"/>
              </a:xfrm>
              <a:prstGeom prst="rect">
                <a:avLst/>
              </a:prstGeom>
            </p:spPr>
          </p:pic>
        </p:grpSp>
      </p:grpSp>
      <p:grpSp>
        <p:nvGrpSpPr>
          <p:cNvPr id="8" name="组合 7"/>
          <p:cNvGrpSpPr/>
          <p:nvPr>
            <p:custDataLst>
              <p:tags r:id="rId28"/>
            </p:custDataLst>
          </p:nvPr>
        </p:nvGrpSpPr>
        <p:grpSpPr>
          <a:xfrm>
            <a:off x="6715125" y="3529965"/>
            <a:ext cx="2258060" cy="1975485"/>
            <a:chOff x="10575" y="5559"/>
            <a:chExt cx="3556" cy="3111"/>
          </a:xfrm>
        </p:grpSpPr>
        <p:sp>
          <p:nvSpPr>
            <p:cNvPr id="25" name="文本框 24"/>
            <p:cNvSpPr txBox="1"/>
            <p:nvPr>
              <p:custDataLst>
                <p:tags r:id="rId29"/>
              </p:custDataLst>
            </p:nvPr>
          </p:nvSpPr>
          <p:spPr>
            <a:xfrm>
              <a:off x="11266" y="8042"/>
              <a:ext cx="232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D</a:t>
              </a:r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类火灾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30"/>
              </p:custDataLst>
            </p:nvPr>
          </p:nvSpPr>
          <p:spPr>
            <a:xfrm>
              <a:off x="10575" y="5559"/>
              <a:ext cx="3556" cy="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金属类火灾，如钾､钠､镁､锂及铝镁合金火灾等。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grpSp>
          <p:nvGrpSpPr>
            <p:cNvPr id="53" name="组合 52"/>
            <p:cNvGrpSpPr/>
            <p:nvPr>
              <p:custDataLst>
                <p:tags r:id="rId31"/>
              </p:custDataLst>
            </p:nvPr>
          </p:nvGrpSpPr>
          <p:grpSpPr>
            <a:xfrm>
              <a:off x="11981" y="6978"/>
              <a:ext cx="898" cy="860"/>
              <a:chOff x="11981" y="6978"/>
              <a:chExt cx="898" cy="860"/>
            </a:xfrm>
          </p:grpSpPr>
          <p:sp>
            <p:nvSpPr>
              <p:cNvPr id="51" name="任意多边形: 形状 56"/>
              <p:cNvSpPr/>
              <p:nvPr>
                <p:custDataLst>
                  <p:tags r:id="rId32"/>
                </p:custDataLst>
              </p:nvPr>
            </p:nvSpPr>
            <p:spPr>
              <a:xfrm>
                <a:off x="11981" y="6978"/>
                <a:ext cx="899" cy="861"/>
              </a:xfrm>
              <a:custGeom>
                <a:avLst/>
                <a:gdLst>
                  <a:gd name="connsiteX0" fmla="*/ 1617735 w 2103763"/>
                  <a:gd name="connsiteY0" fmla="*/ 1883299 h 2016049"/>
                  <a:gd name="connsiteX1" fmla="*/ 2103510 w 2103763"/>
                  <a:gd name="connsiteY1" fmla="*/ 949849 h 2016049"/>
                  <a:gd name="connsiteX2" fmla="*/ 1309125 w 2103763"/>
                  <a:gd name="connsiteY2" fmla="*/ 32020 h 2016049"/>
                  <a:gd name="connsiteX3" fmla="*/ 313572 w 2103763"/>
                  <a:gd name="connsiteY3" fmla="*/ 318437 h 2016049"/>
                  <a:gd name="connsiteX4" fmla="*/ 376627 w 2103763"/>
                  <a:gd name="connsiteY4" fmla="*/ 1809004 h 2016049"/>
                  <a:gd name="connsiteX5" fmla="*/ 1617449 w 2103763"/>
                  <a:gd name="connsiteY5" fmla="*/ 1883680 h 2016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03763" h="2016049">
                    <a:moveTo>
                      <a:pt x="1617735" y="1883299"/>
                    </a:moveTo>
                    <a:cubicBezTo>
                      <a:pt x="1732035" y="1813766"/>
                      <a:pt x="2096271" y="1502299"/>
                      <a:pt x="2103510" y="949849"/>
                    </a:cubicBezTo>
                    <a:cubicBezTo>
                      <a:pt x="2107796" y="630381"/>
                      <a:pt x="1774135" y="159274"/>
                      <a:pt x="1309125" y="32020"/>
                    </a:cubicBezTo>
                    <a:cubicBezTo>
                      <a:pt x="965558" y="-61992"/>
                      <a:pt x="550268" y="53928"/>
                      <a:pt x="313572" y="318437"/>
                    </a:cubicBezTo>
                    <a:cubicBezTo>
                      <a:pt x="-105528" y="786876"/>
                      <a:pt x="-124578" y="1373426"/>
                      <a:pt x="376627" y="1809004"/>
                    </a:cubicBezTo>
                    <a:cubicBezTo>
                      <a:pt x="706764" y="2095707"/>
                      <a:pt x="1347129" y="2048367"/>
                      <a:pt x="1617449" y="1883680"/>
                    </a:cubicBezTo>
                    <a:close/>
                  </a:path>
                </a:pathLst>
              </a:custGeom>
              <a:solidFill>
                <a:srgbClr val="DE2D29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buClrTx/>
                  <a:buSzTx/>
                  <a:buFontTx/>
                </a:pPr>
                <a:endParaRPr lang="zh-CN" altLang="en-US">
                  <a:latin typeface="汉仪粗圆简" panose="02010600000101010101" charset="-122"/>
                  <a:ea typeface="汉仪粗圆简" panose="02010600000101010101" charset="-122"/>
                  <a:sym typeface="汉仪粗圆简" panose="02010600000101010101" charset="-122"/>
                </a:endParaRPr>
              </a:p>
            </p:txBody>
          </p:sp>
          <p:pic>
            <p:nvPicPr>
              <p:cNvPr id="52" name="图片 51" descr="天然气"/>
              <p:cNvPicPr>
                <a:picLocks noChangeAspect="1"/>
              </p:cNvPicPr>
              <p:nvPr>
                <p:custDataLst>
                  <p:tags r:id="rId33"/>
                </p:custDataLst>
              </p:nvPr>
            </p:nvPicPr>
            <p:blipFill>
              <a:blip r:embed="rId34" cstate="screen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p:blipFill>
            <p:spPr>
              <a:xfrm>
                <a:off x="12079" y="7057"/>
                <a:ext cx="703" cy="703"/>
              </a:xfrm>
              <a:prstGeom prst="rect">
                <a:avLst/>
              </a:prstGeom>
            </p:spPr>
          </p:pic>
        </p:grpSp>
      </p:grpSp>
      <p:grpSp>
        <p:nvGrpSpPr>
          <p:cNvPr id="6" name="组合 5"/>
          <p:cNvGrpSpPr/>
          <p:nvPr>
            <p:custDataLst>
              <p:tags r:id="rId36"/>
            </p:custDataLst>
          </p:nvPr>
        </p:nvGrpSpPr>
        <p:grpSpPr>
          <a:xfrm>
            <a:off x="3484880" y="2332355"/>
            <a:ext cx="2385060" cy="2386330"/>
            <a:chOff x="5488" y="3673"/>
            <a:chExt cx="3756" cy="3758"/>
          </a:xfrm>
        </p:grpSpPr>
        <p:sp>
          <p:nvSpPr>
            <p:cNvPr id="42" name="任意多边形: 形状 56"/>
            <p:cNvSpPr/>
            <p:nvPr>
              <p:custDataLst>
                <p:tags r:id="rId37"/>
              </p:custDataLst>
            </p:nvPr>
          </p:nvSpPr>
          <p:spPr>
            <a:xfrm>
              <a:off x="5688" y="5693"/>
              <a:ext cx="899" cy="861"/>
            </a:xfrm>
            <a:custGeom>
              <a:avLst/>
              <a:gdLst>
                <a:gd name="connsiteX0" fmla="*/ 1617735 w 2103763"/>
                <a:gd name="connsiteY0" fmla="*/ 1883299 h 2016049"/>
                <a:gd name="connsiteX1" fmla="*/ 2103510 w 2103763"/>
                <a:gd name="connsiteY1" fmla="*/ 949849 h 2016049"/>
                <a:gd name="connsiteX2" fmla="*/ 1309125 w 2103763"/>
                <a:gd name="connsiteY2" fmla="*/ 32020 h 2016049"/>
                <a:gd name="connsiteX3" fmla="*/ 313572 w 2103763"/>
                <a:gd name="connsiteY3" fmla="*/ 318437 h 2016049"/>
                <a:gd name="connsiteX4" fmla="*/ 376627 w 2103763"/>
                <a:gd name="connsiteY4" fmla="*/ 1809004 h 2016049"/>
                <a:gd name="connsiteX5" fmla="*/ 1617449 w 2103763"/>
                <a:gd name="connsiteY5" fmla="*/ 1883680 h 2016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3763" h="2016049">
                  <a:moveTo>
                    <a:pt x="1617735" y="1883299"/>
                  </a:moveTo>
                  <a:cubicBezTo>
                    <a:pt x="1732035" y="1813766"/>
                    <a:pt x="2096271" y="1502299"/>
                    <a:pt x="2103510" y="949849"/>
                  </a:cubicBezTo>
                  <a:cubicBezTo>
                    <a:pt x="2107796" y="630381"/>
                    <a:pt x="1774135" y="159274"/>
                    <a:pt x="1309125" y="32020"/>
                  </a:cubicBezTo>
                  <a:cubicBezTo>
                    <a:pt x="965558" y="-61992"/>
                    <a:pt x="550268" y="53928"/>
                    <a:pt x="313572" y="318437"/>
                  </a:cubicBezTo>
                  <a:cubicBezTo>
                    <a:pt x="-105528" y="786876"/>
                    <a:pt x="-124578" y="1373426"/>
                    <a:pt x="376627" y="1809004"/>
                  </a:cubicBezTo>
                  <a:cubicBezTo>
                    <a:pt x="706764" y="2095707"/>
                    <a:pt x="1347129" y="2048367"/>
                    <a:pt x="1617449" y="1883680"/>
                  </a:cubicBezTo>
                  <a:close/>
                </a:path>
              </a:pathLst>
            </a:custGeom>
            <a:solidFill>
              <a:srgbClr val="DE2D29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zh-CN" altLang="en-US">
                <a:latin typeface="汉仪粗圆简" panose="02010600000101010101" charset="-122"/>
                <a:ea typeface="汉仪粗圆简" panose="02010600000101010101" charset="-122"/>
                <a:sym typeface="汉仪粗圆简" panose="02010600000101010101" charset="-122"/>
              </a:endParaRPr>
            </a:p>
          </p:txBody>
        </p:sp>
        <p:pic>
          <p:nvPicPr>
            <p:cNvPr id="43" name="图片 42" descr="易燃易爆油桶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39" cstate="screen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5855" y="5841"/>
              <a:ext cx="565" cy="56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>
              <p:custDataLst>
                <p:tags r:id="rId41"/>
              </p:custDataLst>
            </p:nvPr>
          </p:nvSpPr>
          <p:spPr>
            <a:xfrm>
              <a:off x="5688" y="3673"/>
              <a:ext cx="3556" cy="1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指液体火灾和可溶性的固体物质类火灾，如:气油､煤油､原油､甲醇､沥青､石腊火灾等。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55" name="文本框 54"/>
            <p:cNvSpPr txBox="1"/>
            <p:nvPr>
              <p:custDataLst>
                <p:tags r:id="rId42"/>
              </p:custDataLst>
            </p:nvPr>
          </p:nvSpPr>
          <p:spPr>
            <a:xfrm>
              <a:off x="5488" y="6803"/>
              <a:ext cx="232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B</a:t>
              </a:r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类火灾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sp>
        <p:nvSpPr>
          <p:cNvPr id="59" name="圆角矩形 58"/>
          <p:cNvSpPr/>
          <p:nvPr>
            <p:custDataLst>
              <p:tags r:id="rId43"/>
            </p:custDataLst>
          </p:nvPr>
        </p:nvSpPr>
        <p:spPr>
          <a:xfrm>
            <a:off x="1313815" y="956310"/>
            <a:ext cx="1816735" cy="441325"/>
          </a:xfrm>
          <a:prstGeom prst="roundRect">
            <a:avLst>
              <a:gd name="adj" fmla="val 50000"/>
            </a:avLst>
          </a:prstGeom>
          <a:solidFill>
            <a:srgbClr val="DE2D29"/>
          </a:solidFill>
          <a:ln w="15875">
            <a:noFill/>
          </a:ln>
          <a:effectLst>
            <a:outerShdw blurRad="127000" dist="63500" dir="2700000" algn="tl" rotWithShape="0">
              <a:srgbClr val="B6C7D2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火灾的分类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879850" cy="1054735"/>
            <a:chOff x="288" y="332"/>
            <a:chExt cx="611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44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二、消防基本知识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pic>
        <p:nvPicPr>
          <p:cNvPr id="19" name="1.3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24485" y="978535"/>
            <a:ext cx="11867515" cy="5193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879850" cy="1054735"/>
            <a:chOff x="288" y="332"/>
            <a:chExt cx="611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44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二、消防基本知识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10380" y="1584325"/>
            <a:ext cx="3729355" cy="3907790"/>
            <a:chOff x="6788" y="2495"/>
            <a:chExt cx="5873" cy="6154"/>
          </a:xfrm>
        </p:grpSpPr>
        <p:sp>
          <p:nvSpPr>
            <p:cNvPr id="35" name="任意多边形: 形状 34"/>
            <p:cNvSpPr/>
            <p:nvPr>
              <p:custDataLst>
                <p:tags r:id="rId3"/>
              </p:custDataLst>
            </p:nvPr>
          </p:nvSpPr>
          <p:spPr>
            <a:xfrm>
              <a:off x="7130" y="3348"/>
              <a:ext cx="4667" cy="4785"/>
            </a:xfrm>
            <a:custGeom>
              <a:avLst/>
              <a:gdLst>
                <a:gd name="connsiteX0" fmla="*/ 1546893 w 2963568"/>
                <a:gd name="connsiteY0" fmla="*/ 481519 h 3038348"/>
                <a:gd name="connsiteX1" fmla="*/ 500289 w 2963568"/>
                <a:gd name="connsiteY1" fmla="*/ 1528123 h 3038348"/>
                <a:gd name="connsiteX2" fmla="*/ 1546893 w 2963568"/>
                <a:gd name="connsiteY2" fmla="*/ 2574727 h 3038348"/>
                <a:gd name="connsiteX3" fmla="*/ 2593497 w 2963568"/>
                <a:gd name="connsiteY3" fmla="*/ 1528123 h 3038348"/>
                <a:gd name="connsiteX4" fmla="*/ 1546893 w 2963568"/>
                <a:gd name="connsiteY4" fmla="*/ 481519 h 3038348"/>
                <a:gd name="connsiteX5" fmla="*/ 1481784 w 2963568"/>
                <a:gd name="connsiteY5" fmla="*/ 0 h 3038348"/>
                <a:gd name="connsiteX6" fmla="*/ 2963568 w 2963568"/>
                <a:gd name="connsiteY6" fmla="*/ 1519174 h 3038348"/>
                <a:gd name="connsiteX7" fmla="*/ 1481784 w 2963568"/>
                <a:gd name="connsiteY7" fmla="*/ 3038348 h 3038348"/>
                <a:gd name="connsiteX8" fmla="*/ 0 w 2963568"/>
                <a:gd name="connsiteY8" fmla="*/ 1519174 h 3038348"/>
                <a:gd name="connsiteX9" fmla="*/ 1481784 w 2963568"/>
                <a:gd name="connsiteY9" fmla="*/ 0 h 303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63568" h="3038348">
                  <a:moveTo>
                    <a:pt x="1546893" y="481519"/>
                  </a:moveTo>
                  <a:cubicBezTo>
                    <a:pt x="968870" y="481519"/>
                    <a:pt x="500289" y="950100"/>
                    <a:pt x="500289" y="1528123"/>
                  </a:cubicBezTo>
                  <a:cubicBezTo>
                    <a:pt x="500289" y="2106146"/>
                    <a:pt x="968870" y="2574727"/>
                    <a:pt x="1546893" y="2574727"/>
                  </a:cubicBezTo>
                  <a:cubicBezTo>
                    <a:pt x="2124916" y="2574727"/>
                    <a:pt x="2593497" y="2106146"/>
                    <a:pt x="2593497" y="1528123"/>
                  </a:cubicBezTo>
                  <a:cubicBezTo>
                    <a:pt x="2593497" y="950100"/>
                    <a:pt x="2124916" y="481519"/>
                    <a:pt x="1546893" y="481519"/>
                  </a:cubicBezTo>
                  <a:close/>
                  <a:moveTo>
                    <a:pt x="1481784" y="0"/>
                  </a:moveTo>
                  <a:cubicBezTo>
                    <a:pt x="2300151" y="0"/>
                    <a:pt x="2963568" y="680157"/>
                    <a:pt x="2963568" y="1519174"/>
                  </a:cubicBezTo>
                  <a:cubicBezTo>
                    <a:pt x="2963568" y="2358191"/>
                    <a:pt x="2300151" y="3038348"/>
                    <a:pt x="1481784" y="3038348"/>
                  </a:cubicBezTo>
                  <a:cubicBezTo>
                    <a:pt x="663417" y="3038348"/>
                    <a:pt x="0" y="2358191"/>
                    <a:pt x="0" y="1519174"/>
                  </a:cubicBezTo>
                  <a:cubicBezTo>
                    <a:pt x="0" y="680157"/>
                    <a:pt x="663417" y="0"/>
                    <a:pt x="1481784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  <a:alpha val="15000"/>
              </a:schemeClr>
            </a:solidFill>
          </p:spPr>
          <p:txBody>
            <a:bodyPr wrap="square">
              <a:noAutofit/>
            </a:bodyPr>
            <a:lstStyle/>
            <a:p>
              <a:endParaRPr lang="zh-CN" altLang="en-US"/>
            </a:p>
          </p:txBody>
        </p:sp>
        <p:sp>
          <p:nvSpPr>
            <p:cNvPr id="39" name="任意多边形: 形状 38"/>
            <p:cNvSpPr/>
            <p:nvPr>
              <p:custDataLst>
                <p:tags r:id="rId4"/>
              </p:custDataLst>
            </p:nvPr>
          </p:nvSpPr>
          <p:spPr>
            <a:xfrm>
              <a:off x="6788" y="4424"/>
              <a:ext cx="1579" cy="3217"/>
            </a:xfrm>
            <a:custGeom>
              <a:avLst/>
              <a:gdLst>
                <a:gd name="connsiteX0" fmla="*/ 252419 w 1002689"/>
                <a:gd name="connsiteY0" fmla="*/ 767 h 2043073"/>
                <a:gd name="connsiteX1" fmla="*/ 271913 w 1002689"/>
                <a:gd name="connsiteY1" fmla="*/ 9141 h 2043073"/>
                <a:gd name="connsiteX2" fmla="*/ 851424 w 1002689"/>
                <a:gd name="connsiteY2" fmla="*/ 344456 h 2043073"/>
                <a:gd name="connsiteX3" fmla="*/ 799267 w 1002689"/>
                <a:gd name="connsiteY3" fmla="*/ 440548 h 2043073"/>
                <a:gd name="connsiteX4" fmla="*/ 717019 w 1002689"/>
                <a:gd name="connsiteY4" fmla="*/ 847933 h 2043073"/>
                <a:gd name="connsiteX5" fmla="*/ 895763 w 1002689"/>
                <a:gd name="connsiteY5" fmla="*/ 1433099 h 2043073"/>
                <a:gd name="connsiteX6" fmla="*/ 1002689 w 1002689"/>
                <a:gd name="connsiteY6" fmla="*/ 1562695 h 2043073"/>
                <a:gd name="connsiteX7" fmla="*/ 535489 w 1002689"/>
                <a:gd name="connsiteY7" fmla="*/ 2029894 h 2043073"/>
                <a:gd name="connsiteX8" fmla="*/ 473988 w 1002689"/>
                <a:gd name="connsiteY8" fmla="*/ 2029894 h 2043073"/>
                <a:gd name="connsiteX9" fmla="*/ 17122 w 1002689"/>
                <a:gd name="connsiteY9" fmla="*/ 1072233 h 2043073"/>
                <a:gd name="connsiteX10" fmla="*/ 210412 w 1002689"/>
                <a:gd name="connsiteY10" fmla="*/ 26713 h 2043073"/>
                <a:gd name="connsiteX11" fmla="*/ 252419 w 1002689"/>
                <a:gd name="connsiteY11" fmla="*/ 767 h 2043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2689" h="2043073">
                  <a:moveTo>
                    <a:pt x="252419" y="767"/>
                  </a:moveTo>
                  <a:cubicBezTo>
                    <a:pt x="258734" y="2003"/>
                    <a:pt x="265323" y="4748"/>
                    <a:pt x="271913" y="9141"/>
                  </a:cubicBezTo>
                  <a:lnTo>
                    <a:pt x="851424" y="344456"/>
                  </a:lnTo>
                  <a:lnTo>
                    <a:pt x="799267" y="440548"/>
                  </a:lnTo>
                  <a:cubicBezTo>
                    <a:pt x="746306" y="565762"/>
                    <a:pt x="717019" y="703427"/>
                    <a:pt x="717019" y="847933"/>
                  </a:cubicBezTo>
                  <a:cubicBezTo>
                    <a:pt x="717019" y="1064692"/>
                    <a:pt x="782914" y="1266060"/>
                    <a:pt x="895763" y="1433099"/>
                  </a:cubicBezTo>
                  <a:lnTo>
                    <a:pt x="1002689" y="1562695"/>
                  </a:lnTo>
                  <a:lnTo>
                    <a:pt x="535489" y="2029894"/>
                  </a:lnTo>
                  <a:cubicBezTo>
                    <a:pt x="517918" y="2047466"/>
                    <a:pt x="491560" y="2047466"/>
                    <a:pt x="473988" y="2029894"/>
                  </a:cubicBezTo>
                  <a:cubicBezTo>
                    <a:pt x="219197" y="1766318"/>
                    <a:pt x="61051" y="1432454"/>
                    <a:pt x="17122" y="1072233"/>
                  </a:cubicBezTo>
                  <a:cubicBezTo>
                    <a:pt x="-35594" y="712012"/>
                    <a:pt x="34694" y="343005"/>
                    <a:pt x="210412" y="26713"/>
                  </a:cubicBezTo>
                  <a:cubicBezTo>
                    <a:pt x="217001" y="6945"/>
                    <a:pt x="233475" y="-2940"/>
                    <a:pt x="252419" y="767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bg2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endParaRPr lang="zh-CN" altLang="en-US"/>
            </a:p>
          </p:txBody>
        </p:sp>
        <p:sp>
          <p:nvSpPr>
            <p:cNvPr id="38" name="任意多边形: 形状 37"/>
            <p:cNvSpPr/>
            <p:nvPr>
              <p:custDataLst>
                <p:tags r:id="rId5"/>
              </p:custDataLst>
            </p:nvPr>
          </p:nvSpPr>
          <p:spPr>
            <a:xfrm>
              <a:off x="7522" y="6909"/>
              <a:ext cx="3432" cy="1741"/>
            </a:xfrm>
            <a:custGeom>
              <a:avLst/>
              <a:gdLst>
                <a:gd name="connsiteX0" fmla="*/ 551233 w 2179556"/>
                <a:gd name="connsiteY0" fmla="*/ 0 h 1105244"/>
                <a:gd name="connsiteX1" fmla="*/ 557973 w 2179556"/>
                <a:gd name="connsiteY1" fmla="*/ 7416 h 1105244"/>
                <a:gd name="connsiteX2" fmla="*/ 1298033 w 2179556"/>
                <a:gd name="connsiteY2" fmla="*/ 313959 h 1105244"/>
                <a:gd name="connsiteX3" fmla="*/ 1705419 w 2179556"/>
                <a:gd name="connsiteY3" fmla="*/ 231712 h 1105244"/>
                <a:gd name="connsiteX4" fmla="*/ 1802741 w 2179556"/>
                <a:gd name="connsiteY4" fmla="*/ 178887 h 1105244"/>
                <a:gd name="connsiteX5" fmla="*/ 2176242 w 2179556"/>
                <a:gd name="connsiteY5" fmla="*/ 822987 h 1105244"/>
                <a:gd name="connsiteX6" fmla="*/ 2149730 w 2179556"/>
                <a:gd name="connsiteY6" fmla="*/ 884850 h 1105244"/>
                <a:gd name="connsiteX7" fmla="*/ 1036201 w 2179556"/>
                <a:gd name="connsiteY7" fmla="*/ 1088113 h 1105244"/>
                <a:gd name="connsiteX8" fmla="*/ 19884 w 2179556"/>
                <a:gd name="connsiteY8" fmla="*/ 602049 h 1105244"/>
                <a:gd name="connsiteX9" fmla="*/ 19884 w 2179556"/>
                <a:gd name="connsiteY9" fmla="*/ 531348 h 110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9556" h="1105244">
                  <a:moveTo>
                    <a:pt x="551233" y="0"/>
                  </a:moveTo>
                  <a:lnTo>
                    <a:pt x="557973" y="7416"/>
                  </a:lnTo>
                  <a:cubicBezTo>
                    <a:pt x="747371" y="196814"/>
                    <a:pt x="1009022" y="313959"/>
                    <a:pt x="1298033" y="313959"/>
                  </a:cubicBezTo>
                  <a:cubicBezTo>
                    <a:pt x="1442539" y="313959"/>
                    <a:pt x="1580205" y="284673"/>
                    <a:pt x="1705419" y="231712"/>
                  </a:cubicBezTo>
                  <a:lnTo>
                    <a:pt x="1802741" y="178887"/>
                  </a:lnTo>
                  <a:lnTo>
                    <a:pt x="2176242" y="822987"/>
                  </a:lnTo>
                  <a:cubicBezTo>
                    <a:pt x="2185080" y="840662"/>
                    <a:pt x="2176242" y="876012"/>
                    <a:pt x="2149730" y="884850"/>
                  </a:cubicBezTo>
                  <a:cubicBezTo>
                    <a:pt x="1813903" y="1070438"/>
                    <a:pt x="1425052" y="1141138"/>
                    <a:pt x="1036201" y="1088113"/>
                  </a:cubicBezTo>
                  <a:cubicBezTo>
                    <a:pt x="656187" y="1043925"/>
                    <a:pt x="293848" y="867175"/>
                    <a:pt x="19884" y="602049"/>
                  </a:cubicBezTo>
                  <a:cubicBezTo>
                    <a:pt x="-6629" y="584374"/>
                    <a:pt x="-6629" y="557861"/>
                    <a:pt x="19884" y="531348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bg2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任意多边形: 形状 36"/>
            <p:cNvSpPr/>
            <p:nvPr>
              <p:custDataLst>
                <p:tags r:id="rId6"/>
              </p:custDataLst>
            </p:nvPr>
          </p:nvSpPr>
          <p:spPr>
            <a:xfrm>
              <a:off x="10389" y="4946"/>
              <a:ext cx="2233" cy="3416"/>
            </a:xfrm>
            <a:custGeom>
              <a:avLst/>
              <a:gdLst>
                <a:gd name="connsiteX0" fmla="*/ 1321040 w 1418065"/>
                <a:gd name="connsiteY0" fmla="*/ 368 h 2169417"/>
                <a:gd name="connsiteX1" fmla="*/ 1363673 w 1418065"/>
                <a:gd name="connsiteY1" fmla="*/ 37986 h 2169417"/>
                <a:gd name="connsiteX2" fmla="*/ 1265590 w 1418065"/>
                <a:gd name="connsiteY2" fmla="*/ 1241728 h 2169417"/>
                <a:gd name="connsiteX3" fmla="*/ 480928 w 1418065"/>
                <a:gd name="connsiteY3" fmla="*/ 2160140 h 2169417"/>
                <a:gd name="connsiteX4" fmla="*/ 418512 w 1418065"/>
                <a:gd name="connsiteY4" fmla="*/ 2142306 h 2169417"/>
                <a:gd name="connsiteX5" fmla="*/ 0 w 1418065"/>
                <a:gd name="connsiteY5" fmla="*/ 1419052 h 2169417"/>
                <a:gd name="connsiteX6" fmla="*/ 62037 w 1418065"/>
                <a:gd name="connsiteY6" fmla="*/ 1381364 h 2169417"/>
                <a:gd name="connsiteX7" fmla="*/ 523475 w 1418065"/>
                <a:gd name="connsiteY7" fmla="*/ 513503 h 2169417"/>
                <a:gd name="connsiteX8" fmla="*/ 502212 w 1418065"/>
                <a:gd name="connsiteY8" fmla="*/ 302576 h 2169417"/>
                <a:gd name="connsiteX9" fmla="*/ 481168 w 1418065"/>
                <a:gd name="connsiteY9" fmla="*/ 220735 h 2169417"/>
                <a:gd name="connsiteX10" fmla="*/ 1301256 w 1418065"/>
                <a:gd name="connsiteY10" fmla="*/ 2319 h 2169417"/>
                <a:gd name="connsiteX11" fmla="*/ 1321040 w 1418065"/>
                <a:gd name="connsiteY11" fmla="*/ 368 h 216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8065" h="2169417">
                  <a:moveTo>
                    <a:pt x="1321040" y="368"/>
                  </a:moveTo>
                  <a:cubicBezTo>
                    <a:pt x="1340267" y="2876"/>
                    <a:pt x="1356985" y="17923"/>
                    <a:pt x="1363673" y="37986"/>
                  </a:cubicBezTo>
                  <a:cubicBezTo>
                    <a:pt x="1461755" y="439233"/>
                    <a:pt x="1426089" y="858314"/>
                    <a:pt x="1265590" y="1241728"/>
                  </a:cubicBezTo>
                  <a:cubicBezTo>
                    <a:pt x="1114007" y="1625143"/>
                    <a:pt x="837592" y="1946141"/>
                    <a:pt x="480928" y="2160140"/>
                  </a:cubicBezTo>
                  <a:cubicBezTo>
                    <a:pt x="463095" y="2177973"/>
                    <a:pt x="427428" y="2169056"/>
                    <a:pt x="418512" y="2142306"/>
                  </a:cubicBezTo>
                  <a:lnTo>
                    <a:pt x="0" y="1419052"/>
                  </a:lnTo>
                  <a:lnTo>
                    <a:pt x="62037" y="1381364"/>
                  </a:lnTo>
                  <a:cubicBezTo>
                    <a:pt x="340436" y="1193281"/>
                    <a:pt x="523475" y="874768"/>
                    <a:pt x="523475" y="513503"/>
                  </a:cubicBezTo>
                  <a:cubicBezTo>
                    <a:pt x="523475" y="441250"/>
                    <a:pt x="516154" y="370707"/>
                    <a:pt x="502212" y="302576"/>
                  </a:cubicBezTo>
                  <a:lnTo>
                    <a:pt x="481168" y="220735"/>
                  </a:lnTo>
                  <a:lnTo>
                    <a:pt x="1301256" y="2319"/>
                  </a:lnTo>
                  <a:cubicBezTo>
                    <a:pt x="1307944" y="90"/>
                    <a:pt x="1314631" y="-467"/>
                    <a:pt x="1321040" y="368"/>
                  </a:cubicBezTo>
                  <a:close/>
                </a:path>
              </a:pathLst>
            </a:custGeom>
            <a:solidFill>
              <a:srgbClr val="FA6420"/>
            </a:solidFill>
            <a:ln w="25400">
              <a:solidFill>
                <a:schemeClr val="bg2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endParaRPr lang="zh-CN" altLang="en-US"/>
            </a:p>
          </p:txBody>
        </p:sp>
        <p:sp>
          <p:nvSpPr>
            <p:cNvPr id="36" name="任意多边形: 形状 35"/>
            <p:cNvSpPr/>
            <p:nvPr>
              <p:custDataLst>
                <p:tags r:id="rId7"/>
              </p:custDataLst>
            </p:nvPr>
          </p:nvSpPr>
          <p:spPr>
            <a:xfrm>
              <a:off x="9633" y="2495"/>
              <a:ext cx="3028" cy="2764"/>
            </a:xfrm>
            <a:custGeom>
              <a:avLst/>
              <a:gdLst>
                <a:gd name="connsiteX0" fmla="*/ 39784 w 1922980"/>
                <a:gd name="connsiteY0" fmla="*/ 0 h 1755205"/>
                <a:gd name="connsiteX1" fmla="*/ 1213497 w 1922980"/>
                <a:gd name="connsiteY1" fmla="*/ 411676 h 1755205"/>
                <a:gd name="connsiteX2" fmla="*/ 1922980 w 1922980"/>
                <a:gd name="connsiteY2" fmla="*/ 1445245 h 1755205"/>
                <a:gd name="connsiteX3" fmla="*/ 1887944 w 1922980"/>
                <a:gd name="connsiteY3" fmla="*/ 1506558 h 1755205"/>
                <a:gd name="connsiteX4" fmla="*/ 955517 w 1922980"/>
                <a:gd name="connsiteY4" fmla="*/ 1755205 h 1755205"/>
                <a:gd name="connsiteX5" fmla="*/ 921529 w 1922980"/>
                <a:gd name="connsiteY5" fmla="*/ 1662344 h 1755205"/>
                <a:gd name="connsiteX6" fmla="*/ 64181 w 1922980"/>
                <a:gd name="connsiteY6" fmla="*/ 1028529 h 1755205"/>
                <a:gd name="connsiteX7" fmla="*/ 0 w 1922980"/>
                <a:gd name="connsiteY7" fmla="*/ 1025288 h 1755205"/>
                <a:gd name="connsiteX8" fmla="*/ 13506 w 1922980"/>
                <a:gd name="connsiteY8" fmla="*/ 43795 h 1755205"/>
                <a:gd name="connsiteX9" fmla="*/ 39784 w 1922980"/>
                <a:gd name="connsiteY9" fmla="*/ 0 h 1755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22980" h="1755205">
                  <a:moveTo>
                    <a:pt x="39784" y="0"/>
                  </a:moveTo>
                  <a:cubicBezTo>
                    <a:pt x="460218" y="8759"/>
                    <a:pt x="871894" y="157663"/>
                    <a:pt x="1213497" y="411676"/>
                  </a:cubicBezTo>
                  <a:cubicBezTo>
                    <a:pt x="1555100" y="674448"/>
                    <a:pt x="1800353" y="1033569"/>
                    <a:pt x="1922980" y="1445245"/>
                  </a:cubicBezTo>
                  <a:cubicBezTo>
                    <a:pt x="1922980" y="1471522"/>
                    <a:pt x="1914221" y="1497799"/>
                    <a:pt x="1887944" y="1506558"/>
                  </a:cubicBezTo>
                  <a:lnTo>
                    <a:pt x="955517" y="1755205"/>
                  </a:lnTo>
                  <a:lnTo>
                    <a:pt x="921529" y="1662344"/>
                  </a:lnTo>
                  <a:cubicBezTo>
                    <a:pt x="775886" y="1318005"/>
                    <a:pt x="451203" y="1067833"/>
                    <a:pt x="64181" y="1028529"/>
                  </a:cubicBezTo>
                  <a:lnTo>
                    <a:pt x="0" y="1025288"/>
                  </a:lnTo>
                  <a:lnTo>
                    <a:pt x="13506" y="43795"/>
                  </a:lnTo>
                  <a:cubicBezTo>
                    <a:pt x="13506" y="17518"/>
                    <a:pt x="4747" y="0"/>
                    <a:pt x="39784" y="0"/>
                  </a:cubicBezTo>
                  <a:close/>
                </a:path>
              </a:pathLst>
            </a:custGeom>
            <a:solidFill>
              <a:srgbClr val="DE2D29"/>
            </a:solidFill>
            <a:ln w="25400">
              <a:solidFill>
                <a:schemeClr val="bg2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对象20"/>
            <p:cNvSpPr/>
            <p:nvPr>
              <p:custDataLst>
                <p:tags r:id="rId8"/>
              </p:custDataLst>
            </p:nvPr>
          </p:nvSpPr>
          <p:spPr>
            <a:xfrm>
              <a:off x="8061" y="4243"/>
              <a:ext cx="3021" cy="3021"/>
            </a:xfrm>
            <a:custGeom>
              <a:avLst/>
              <a:gdLst/>
              <a:ahLst/>
              <a:cxnLst/>
              <a:rect l="l" t="t" r="r" b="b"/>
              <a:pathLst>
                <a:path w="2002536" h="2002536">
                  <a:moveTo>
                    <a:pt x="987552" y="0"/>
                  </a:moveTo>
                  <a:cubicBezTo>
                    <a:pt x="987552" y="0"/>
                    <a:pt x="996696" y="0"/>
                    <a:pt x="1005840" y="0"/>
                  </a:cubicBezTo>
                  <a:cubicBezTo>
                    <a:pt x="1005840" y="0"/>
                    <a:pt x="1014984" y="0"/>
                    <a:pt x="1024128" y="0"/>
                  </a:cubicBezTo>
                  <a:lnTo>
                    <a:pt x="1024128" y="27432"/>
                  </a:lnTo>
                  <a:cubicBezTo>
                    <a:pt x="1014984" y="27432"/>
                    <a:pt x="1005840" y="27432"/>
                    <a:pt x="1005840" y="27432"/>
                  </a:cubicBezTo>
                  <a:cubicBezTo>
                    <a:pt x="996696" y="27432"/>
                    <a:pt x="987552" y="27432"/>
                    <a:pt x="987552" y="27432"/>
                  </a:cubicBezTo>
                  <a:lnTo>
                    <a:pt x="987552" y="0"/>
                  </a:lnTo>
                  <a:moveTo>
                    <a:pt x="905256" y="9144"/>
                  </a:moveTo>
                  <a:cubicBezTo>
                    <a:pt x="914400" y="0"/>
                    <a:pt x="932688" y="0"/>
                    <a:pt x="941832" y="0"/>
                  </a:cubicBezTo>
                  <a:lnTo>
                    <a:pt x="941832" y="27432"/>
                  </a:lnTo>
                  <a:cubicBezTo>
                    <a:pt x="932688" y="27432"/>
                    <a:pt x="923544" y="27432"/>
                    <a:pt x="905256" y="27432"/>
                  </a:cubicBezTo>
                  <a:lnTo>
                    <a:pt x="905256" y="9144"/>
                  </a:lnTo>
                  <a:moveTo>
                    <a:pt x="1060704" y="0"/>
                  </a:moveTo>
                  <a:cubicBezTo>
                    <a:pt x="1078992" y="0"/>
                    <a:pt x="1088136" y="0"/>
                    <a:pt x="1097280" y="9144"/>
                  </a:cubicBezTo>
                  <a:lnTo>
                    <a:pt x="1097280" y="27432"/>
                  </a:lnTo>
                  <a:cubicBezTo>
                    <a:pt x="1088136" y="27432"/>
                    <a:pt x="1069848" y="27432"/>
                    <a:pt x="1060704" y="27432"/>
                  </a:cubicBezTo>
                  <a:lnTo>
                    <a:pt x="1060704" y="0"/>
                  </a:lnTo>
                  <a:moveTo>
                    <a:pt x="822960" y="18288"/>
                  </a:moveTo>
                  <a:cubicBezTo>
                    <a:pt x="841248" y="9144"/>
                    <a:pt x="850392" y="9144"/>
                    <a:pt x="868680" y="9144"/>
                  </a:cubicBezTo>
                  <a:lnTo>
                    <a:pt x="868680" y="36576"/>
                  </a:lnTo>
                  <a:cubicBezTo>
                    <a:pt x="859536" y="36576"/>
                    <a:pt x="841248" y="36576"/>
                    <a:pt x="832104" y="36576"/>
                  </a:cubicBezTo>
                  <a:lnTo>
                    <a:pt x="822960" y="18288"/>
                  </a:lnTo>
                  <a:moveTo>
                    <a:pt x="1143000" y="9144"/>
                  </a:moveTo>
                  <a:cubicBezTo>
                    <a:pt x="1152144" y="9144"/>
                    <a:pt x="1170432" y="9144"/>
                    <a:pt x="1179576" y="18288"/>
                  </a:cubicBezTo>
                  <a:lnTo>
                    <a:pt x="1179576" y="36576"/>
                  </a:lnTo>
                  <a:cubicBezTo>
                    <a:pt x="1161288" y="36576"/>
                    <a:pt x="1152144" y="36576"/>
                    <a:pt x="1133856" y="36576"/>
                  </a:cubicBezTo>
                  <a:lnTo>
                    <a:pt x="1143000" y="9144"/>
                  </a:lnTo>
                  <a:moveTo>
                    <a:pt x="749808" y="36576"/>
                  </a:moveTo>
                  <a:cubicBezTo>
                    <a:pt x="758952" y="27432"/>
                    <a:pt x="777240" y="27432"/>
                    <a:pt x="786384" y="27432"/>
                  </a:cubicBezTo>
                  <a:lnTo>
                    <a:pt x="795528" y="45720"/>
                  </a:lnTo>
                  <a:cubicBezTo>
                    <a:pt x="777240" y="54864"/>
                    <a:pt x="768096" y="54864"/>
                    <a:pt x="758952" y="54864"/>
                  </a:cubicBezTo>
                  <a:lnTo>
                    <a:pt x="749808" y="36576"/>
                  </a:lnTo>
                  <a:moveTo>
                    <a:pt x="1216152" y="27432"/>
                  </a:moveTo>
                  <a:cubicBezTo>
                    <a:pt x="1234440" y="27432"/>
                    <a:pt x="1243584" y="27432"/>
                    <a:pt x="1252728" y="36576"/>
                  </a:cubicBezTo>
                  <a:lnTo>
                    <a:pt x="1252728" y="54864"/>
                  </a:lnTo>
                  <a:cubicBezTo>
                    <a:pt x="1234440" y="54864"/>
                    <a:pt x="1225296" y="54864"/>
                    <a:pt x="1216152" y="45720"/>
                  </a:cubicBezTo>
                  <a:lnTo>
                    <a:pt x="1216152" y="27432"/>
                  </a:lnTo>
                  <a:moveTo>
                    <a:pt x="676656" y="54864"/>
                  </a:moveTo>
                  <a:cubicBezTo>
                    <a:pt x="685800" y="54864"/>
                    <a:pt x="694944" y="45720"/>
                    <a:pt x="713232" y="45720"/>
                  </a:cubicBezTo>
                  <a:lnTo>
                    <a:pt x="722376" y="64008"/>
                  </a:lnTo>
                  <a:cubicBezTo>
                    <a:pt x="704088" y="73152"/>
                    <a:pt x="694944" y="73152"/>
                    <a:pt x="685800" y="82296"/>
                  </a:cubicBezTo>
                  <a:lnTo>
                    <a:pt x="676656" y="54864"/>
                  </a:lnTo>
                  <a:moveTo>
                    <a:pt x="1298448" y="45720"/>
                  </a:moveTo>
                  <a:cubicBezTo>
                    <a:pt x="1307592" y="45720"/>
                    <a:pt x="1316736" y="54864"/>
                    <a:pt x="1335024" y="54864"/>
                  </a:cubicBezTo>
                  <a:lnTo>
                    <a:pt x="1325880" y="82296"/>
                  </a:lnTo>
                  <a:cubicBezTo>
                    <a:pt x="1307592" y="73152"/>
                    <a:pt x="1298448" y="73152"/>
                    <a:pt x="1289304" y="64008"/>
                  </a:cubicBezTo>
                  <a:lnTo>
                    <a:pt x="1298448" y="45720"/>
                  </a:lnTo>
                  <a:moveTo>
                    <a:pt x="603504" y="82296"/>
                  </a:moveTo>
                  <a:cubicBezTo>
                    <a:pt x="612648" y="82296"/>
                    <a:pt x="621792" y="73152"/>
                    <a:pt x="640080" y="73152"/>
                  </a:cubicBezTo>
                  <a:lnTo>
                    <a:pt x="649224" y="91440"/>
                  </a:lnTo>
                  <a:cubicBezTo>
                    <a:pt x="630936" y="100584"/>
                    <a:pt x="621792" y="100584"/>
                    <a:pt x="612648" y="109728"/>
                  </a:cubicBezTo>
                  <a:lnTo>
                    <a:pt x="603504" y="82296"/>
                  </a:lnTo>
                  <a:moveTo>
                    <a:pt x="1371600" y="73152"/>
                  </a:moveTo>
                  <a:cubicBezTo>
                    <a:pt x="1380744" y="73152"/>
                    <a:pt x="1389888" y="82296"/>
                    <a:pt x="1408176" y="82296"/>
                  </a:cubicBezTo>
                  <a:lnTo>
                    <a:pt x="1399032" y="109728"/>
                  </a:lnTo>
                  <a:cubicBezTo>
                    <a:pt x="1380744" y="100584"/>
                    <a:pt x="1371600" y="100584"/>
                    <a:pt x="1362456" y="91440"/>
                  </a:cubicBezTo>
                  <a:lnTo>
                    <a:pt x="1371600" y="73152"/>
                  </a:lnTo>
                  <a:moveTo>
                    <a:pt x="530352" y="118872"/>
                  </a:moveTo>
                  <a:cubicBezTo>
                    <a:pt x="539496" y="109728"/>
                    <a:pt x="557784" y="109728"/>
                    <a:pt x="566928" y="100584"/>
                  </a:cubicBezTo>
                  <a:lnTo>
                    <a:pt x="576072" y="118872"/>
                  </a:lnTo>
                  <a:cubicBezTo>
                    <a:pt x="566928" y="128016"/>
                    <a:pt x="557784" y="137160"/>
                    <a:pt x="539496" y="137160"/>
                  </a:cubicBezTo>
                  <a:lnTo>
                    <a:pt x="530352" y="118872"/>
                  </a:lnTo>
                  <a:moveTo>
                    <a:pt x="1444752" y="100584"/>
                  </a:moveTo>
                  <a:cubicBezTo>
                    <a:pt x="1453896" y="109728"/>
                    <a:pt x="1463040" y="109728"/>
                    <a:pt x="1472184" y="118872"/>
                  </a:cubicBezTo>
                  <a:lnTo>
                    <a:pt x="1463040" y="137160"/>
                  </a:lnTo>
                  <a:cubicBezTo>
                    <a:pt x="1453896" y="137160"/>
                    <a:pt x="1444752" y="128016"/>
                    <a:pt x="1426464" y="118872"/>
                  </a:cubicBezTo>
                  <a:lnTo>
                    <a:pt x="1444752" y="100584"/>
                  </a:lnTo>
                  <a:moveTo>
                    <a:pt x="466344" y="155448"/>
                  </a:moveTo>
                  <a:cubicBezTo>
                    <a:pt x="475488" y="155448"/>
                    <a:pt x="484632" y="146304"/>
                    <a:pt x="493776" y="137160"/>
                  </a:cubicBezTo>
                  <a:lnTo>
                    <a:pt x="512064" y="155448"/>
                  </a:lnTo>
                  <a:cubicBezTo>
                    <a:pt x="493776" y="164592"/>
                    <a:pt x="484632" y="173736"/>
                    <a:pt x="475488" y="182880"/>
                  </a:cubicBezTo>
                  <a:lnTo>
                    <a:pt x="466344" y="155448"/>
                  </a:lnTo>
                  <a:moveTo>
                    <a:pt x="1508760" y="137160"/>
                  </a:moveTo>
                  <a:cubicBezTo>
                    <a:pt x="1517904" y="146304"/>
                    <a:pt x="1536192" y="155448"/>
                    <a:pt x="1545336" y="155448"/>
                  </a:cubicBezTo>
                  <a:lnTo>
                    <a:pt x="1527048" y="182880"/>
                  </a:lnTo>
                  <a:cubicBezTo>
                    <a:pt x="1517904" y="173736"/>
                    <a:pt x="1508760" y="164592"/>
                    <a:pt x="1499616" y="155448"/>
                  </a:cubicBezTo>
                  <a:lnTo>
                    <a:pt x="1508760" y="137160"/>
                  </a:lnTo>
                  <a:moveTo>
                    <a:pt x="1572768" y="182880"/>
                  </a:moveTo>
                  <a:cubicBezTo>
                    <a:pt x="1591056" y="192024"/>
                    <a:pt x="1600200" y="192024"/>
                    <a:pt x="1609344" y="201168"/>
                  </a:cubicBezTo>
                  <a:lnTo>
                    <a:pt x="1591056" y="219456"/>
                  </a:lnTo>
                  <a:cubicBezTo>
                    <a:pt x="1581912" y="219456"/>
                    <a:pt x="1572768" y="210312"/>
                    <a:pt x="1563624" y="201168"/>
                  </a:cubicBezTo>
                  <a:lnTo>
                    <a:pt x="1572768" y="182880"/>
                  </a:lnTo>
                  <a:moveTo>
                    <a:pt x="393192" y="201168"/>
                  </a:moveTo>
                  <a:cubicBezTo>
                    <a:pt x="411480" y="192024"/>
                    <a:pt x="420624" y="192024"/>
                    <a:pt x="429768" y="182880"/>
                  </a:cubicBezTo>
                  <a:lnTo>
                    <a:pt x="448056" y="201168"/>
                  </a:lnTo>
                  <a:cubicBezTo>
                    <a:pt x="429768" y="210312"/>
                    <a:pt x="420624" y="219456"/>
                    <a:pt x="411480" y="219456"/>
                  </a:cubicBezTo>
                  <a:lnTo>
                    <a:pt x="393192" y="201168"/>
                  </a:lnTo>
                  <a:moveTo>
                    <a:pt x="1636776" y="228600"/>
                  </a:moveTo>
                  <a:cubicBezTo>
                    <a:pt x="1645920" y="237744"/>
                    <a:pt x="1664208" y="246888"/>
                    <a:pt x="1673352" y="256032"/>
                  </a:cubicBezTo>
                  <a:lnTo>
                    <a:pt x="1655064" y="274320"/>
                  </a:lnTo>
                  <a:cubicBezTo>
                    <a:pt x="1645920" y="265176"/>
                    <a:pt x="1636776" y="256032"/>
                    <a:pt x="1627632" y="246888"/>
                  </a:cubicBezTo>
                  <a:lnTo>
                    <a:pt x="1636776" y="228600"/>
                  </a:lnTo>
                  <a:moveTo>
                    <a:pt x="338328" y="256032"/>
                  </a:moveTo>
                  <a:cubicBezTo>
                    <a:pt x="347472" y="246888"/>
                    <a:pt x="356616" y="237744"/>
                    <a:pt x="365760" y="228600"/>
                  </a:cubicBezTo>
                  <a:lnTo>
                    <a:pt x="384048" y="246888"/>
                  </a:lnTo>
                  <a:cubicBezTo>
                    <a:pt x="374904" y="256032"/>
                    <a:pt x="365760" y="265176"/>
                    <a:pt x="356616" y="274320"/>
                  </a:cubicBezTo>
                  <a:lnTo>
                    <a:pt x="338328" y="256032"/>
                  </a:lnTo>
                  <a:moveTo>
                    <a:pt x="1700784" y="283464"/>
                  </a:moveTo>
                  <a:cubicBezTo>
                    <a:pt x="1709928" y="292608"/>
                    <a:pt x="1719072" y="301752"/>
                    <a:pt x="1728216" y="310896"/>
                  </a:cubicBezTo>
                  <a:lnTo>
                    <a:pt x="1709928" y="329184"/>
                  </a:lnTo>
                  <a:cubicBezTo>
                    <a:pt x="1700784" y="320040"/>
                    <a:pt x="1691640" y="310896"/>
                    <a:pt x="1682496" y="301752"/>
                  </a:cubicBezTo>
                  <a:lnTo>
                    <a:pt x="1700784" y="283464"/>
                  </a:lnTo>
                  <a:moveTo>
                    <a:pt x="283464" y="310896"/>
                  </a:moveTo>
                  <a:cubicBezTo>
                    <a:pt x="292608" y="301752"/>
                    <a:pt x="301752" y="292608"/>
                    <a:pt x="310896" y="283464"/>
                  </a:cubicBezTo>
                  <a:lnTo>
                    <a:pt x="329184" y="301752"/>
                  </a:lnTo>
                  <a:cubicBezTo>
                    <a:pt x="320040" y="310896"/>
                    <a:pt x="310896" y="320040"/>
                    <a:pt x="301752" y="329184"/>
                  </a:cubicBezTo>
                  <a:lnTo>
                    <a:pt x="283464" y="310896"/>
                  </a:lnTo>
                  <a:moveTo>
                    <a:pt x="1755648" y="338328"/>
                  </a:moveTo>
                  <a:cubicBezTo>
                    <a:pt x="1764792" y="347472"/>
                    <a:pt x="1773936" y="356616"/>
                    <a:pt x="1783080" y="365760"/>
                  </a:cubicBezTo>
                  <a:lnTo>
                    <a:pt x="1755648" y="384048"/>
                  </a:lnTo>
                  <a:cubicBezTo>
                    <a:pt x="1755648" y="374904"/>
                    <a:pt x="1746504" y="365760"/>
                    <a:pt x="1737360" y="356616"/>
                  </a:cubicBezTo>
                  <a:lnTo>
                    <a:pt x="1755648" y="338328"/>
                  </a:lnTo>
                  <a:moveTo>
                    <a:pt x="228600" y="365760"/>
                  </a:moveTo>
                  <a:cubicBezTo>
                    <a:pt x="237744" y="356616"/>
                    <a:pt x="246888" y="347472"/>
                    <a:pt x="256032" y="338328"/>
                  </a:cubicBezTo>
                  <a:lnTo>
                    <a:pt x="274320" y="356616"/>
                  </a:lnTo>
                  <a:cubicBezTo>
                    <a:pt x="265176" y="365760"/>
                    <a:pt x="256032" y="374904"/>
                    <a:pt x="246888" y="384048"/>
                  </a:cubicBezTo>
                  <a:lnTo>
                    <a:pt x="228600" y="365760"/>
                  </a:lnTo>
                  <a:moveTo>
                    <a:pt x="1801368" y="393192"/>
                  </a:moveTo>
                  <a:cubicBezTo>
                    <a:pt x="1810512" y="411480"/>
                    <a:pt x="1819656" y="420624"/>
                    <a:pt x="1828800" y="429768"/>
                  </a:cubicBezTo>
                  <a:lnTo>
                    <a:pt x="1801368" y="448056"/>
                  </a:lnTo>
                  <a:cubicBezTo>
                    <a:pt x="1801368" y="429768"/>
                    <a:pt x="1792224" y="420624"/>
                    <a:pt x="1783080" y="411480"/>
                  </a:cubicBezTo>
                  <a:lnTo>
                    <a:pt x="1801368" y="393192"/>
                  </a:lnTo>
                  <a:moveTo>
                    <a:pt x="182880" y="429768"/>
                  </a:moveTo>
                  <a:cubicBezTo>
                    <a:pt x="192024" y="420624"/>
                    <a:pt x="192024" y="411480"/>
                    <a:pt x="201168" y="393192"/>
                  </a:cubicBezTo>
                  <a:lnTo>
                    <a:pt x="219456" y="411480"/>
                  </a:lnTo>
                  <a:cubicBezTo>
                    <a:pt x="219456" y="420624"/>
                    <a:pt x="210312" y="429768"/>
                    <a:pt x="201168" y="448056"/>
                  </a:cubicBezTo>
                  <a:lnTo>
                    <a:pt x="182880" y="429768"/>
                  </a:lnTo>
                  <a:moveTo>
                    <a:pt x="1847088" y="466344"/>
                  </a:moveTo>
                  <a:cubicBezTo>
                    <a:pt x="1856232" y="475488"/>
                    <a:pt x="1865376" y="484632"/>
                    <a:pt x="1865376" y="493776"/>
                  </a:cubicBezTo>
                  <a:lnTo>
                    <a:pt x="1847088" y="512064"/>
                  </a:lnTo>
                  <a:cubicBezTo>
                    <a:pt x="1837944" y="493776"/>
                    <a:pt x="1837944" y="484632"/>
                    <a:pt x="1828800" y="475488"/>
                  </a:cubicBezTo>
                  <a:lnTo>
                    <a:pt x="1847088" y="466344"/>
                  </a:lnTo>
                  <a:moveTo>
                    <a:pt x="137160" y="493776"/>
                  </a:moveTo>
                  <a:cubicBezTo>
                    <a:pt x="146304" y="484632"/>
                    <a:pt x="155448" y="475488"/>
                    <a:pt x="155448" y="466344"/>
                  </a:cubicBezTo>
                  <a:lnTo>
                    <a:pt x="182880" y="475488"/>
                  </a:lnTo>
                  <a:cubicBezTo>
                    <a:pt x="173736" y="484632"/>
                    <a:pt x="164592" y="493776"/>
                    <a:pt x="155448" y="512064"/>
                  </a:cubicBezTo>
                  <a:lnTo>
                    <a:pt x="137160" y="493776"/>
                  </a:lnTo>
                  <a:moveTo>
                    <a:pt x="100584" y="566928"/>
                  </a:moveTo>
                  <a:cubicBezTo>
                    <a:pt x="109728" y="557784"/>
                    <a:pt x="109728" y="539496"/>
                    <a:pt x="118872" y="530352"/>
                  </a:cubicBezTo>
                  <a:lnTo>
                    <a:pt x="137160" y="539496"/>
                  </a:lnTo>
                  <a:cubicBezTo>
                    <a:pt x="137160" y="557784"/>
                    <a:pt x="128016" y="566928"/>
                    <a:pt x="118872" y="576072"/>
                  </a:cubicBezTo>
                  <a:lnTo>
                    <a:pt x="100584" y="566928"/>
                  </a:lnTo>
                  <a:moveTo>
                    <a:pt x="1892808" y="530352"/>
                  </a:moveTo>
                  <a:cubicBezTo>
                    <a:pt x="1892808" y="539496"/>
                    <a:pt x="1901952" y="557784"/>
                    <a:pt x="1901952" y="566928"/>
                  </a:cubicBezTo>
                  <a:lnTo>
                    <a:pt x="1883664" y="576072"/>
                  </a:lnTo>
                  <a:cubicBezTo>
                    <a:pt x="1874520" y="566928"/>
                    <a:pt x="1874520" y="557784"/>
                    <a:pt x="1865376" y="539496"/>
                  </a:cubicBezTo>
                  <a:lnTo>
                    <a:pt x="1892808" y="530352"/>
                  </a:lnTo>
                  <a:moveTo>
                    <a:pt x="73152" y="640080"/>
                  </a:moveTo>
                  <a:cubicBezTo>
                    <a:pt x="73152" y="621792"/>
                    <a:pt x="82296" y="612648"/>
                    <a:pt x="82296" y="603504"/>
                  </a:cubicBezTo>
                  <a:lnTo>
                    <a:pt x="109728" y="612648"/>
                  </a:lnTo>
                  <a:cubicBezTo>
                    <a:pt x="100584" y="621792"/>
                    <a:pt x="100584" y="630936"/>
                    <a:pt x="91440" y="649224"/>
                  </a:cubicBezTo>
                  <a:lnTo>
                    <a:pt x="73152" y="640080"/>
                  </a:lnTo>
                  <a:moveTo>
                    <a:pt x="1920240" y="603504"/>
                  </a:moveTo>
                  <a:cubicBezTo>
                    <a:pt x="1929384" y="612648"/>
                    <a:pt x="1929384" y="621792"/>
                    <a:pt x="1938528" y="640080"/>
                  </a:cubicBezTo>
                  <a:lnTo>
                    <a:pt x="1911096" y="649224"/>
                  </a:lnTo>
                  <a:cubicBezTo>
                    <a:pt x="1911096" y="630936"/>
                    <a:pt x="1901952" y="621792"/>
                    <a:pt x="1901952" y="612648"/>
                  </a:cubicBezTo>
                  <a:lnTo>
                    <a:pt x="1920240" y="603504"/>
                  </a:lnTo>
                  <a:moveTo>
                    <a:pt x="45720" y="713232"/>
                  </a:moveTo>
                  <a:cubicBezTo>
                    <a:pt x="45720" y="694944"/>
                    <a:pt x="54864" y="685800"/>
                    <a:pt x="54864" y="676656"/>
                  </a:cubicBezTo>
                  <a:lnTo>
                    <a:pt x="82296" y="685800"/>
                  </a:lnTo>
                  <a:cubicBezTo>
                    <a:pt x="73152" y="694944"/>
                    <a:pt x="73152" y="704088"/>
                    <a:pt x="64008" y="722376"/>
                  </a:cubicBezTo>
                  <a:lnTo>
                    <a:pt x="45720" y="713232"/>
                  </a:lnTo>
                  <a:moveTo>
                    <a:pt x="1947672" y="676656"/>
                  </a:moveTo>
                  <a:cubicBezTo>
                    <a:pt x="1956816" y="685800"/>
                    <a:pt x="1956816" y="694944"/>
                    <a:pt x="1965960" y="713232"/>
                  </a:cubicBezTo>
                  <a:lnTo>
                    <a:pt x="1938528" y="722376"/>
                  </a:lnTo>
                  <a:cubicBezTo>
                    <a:pt x="1938528" y="704088"/>
                    <a:pt x="1929384" y="694944"/>
                    <a:pt x="1929384" y="685800"/>
                  </a:cubicBezTo>
                  <a:lnTo>
                    <a:pt x="1947672" y="676656"/>
                  </a:lnTo>
                  <a:moveTo>
                    <a:pt x="27432" y="786384"/>
                  </a:moveTo>
                  <a:cubicBezTo>
                    <a:pt x="27432" y="777240"/>
                    <a:pt x="27432" y="758952"/>
                    <a:pt x="36576" y="749808"/>
                  </a:cubicBezTo>
                  <a:lnTo>
                    <a:pt x="54864" y="758952"/>
                  </a:lnTo>
                  <a:cubicBezTo>
                    <a:pt x="54864" y="768096"/>
                    <a:pt x="54864" y="777240"/>
                    <a:pt x="45720" y="795528"/>
                  </a:cubicBezTo>
                  <a:lnTo>
                    <a:pt x="27432" y="786384"/>
                  </a:lnTo>
                  <a:moveTo>
                    <a:pt x="1975104" y="749808"/>
                  </a:moveTo>
                  <a:cubicBezTo>
                    <a:pt x="1975104" y="758952"/>
                    <a:pt x="1984248" y="777240"/>
                    <a:pt x="1984248" y="786384"/>
                  </a:cubicBezTo>
                  <a:lnTo>
                    <a:pt x="1956816" y="795528"/>
                  </a:lnTo>
                  <a:cubicBezTo>
                    <a:pt x="1956816" y="777240"/>
                    <a:pt x="1956816" y="768096"/>
                    <a:pt x="1947672" y="758952"/>
                  </a:cubicBezTo>
                  <a:lnTo>
                    <a:pt x="1975104" y="749808"/>
                  </a:lnTo>
                  <a:moveTo>
                    <a:pt x="9144" y="868680"/>
                  </a:moveTo>
                  <a:cubicBezTo>
                    <a:pt x="9144" y="850392"/>
                    <a:pt x="9144" y="841248"/>
                    <a:pt x="18288" y="822960"/>
                  </a:cubicBezTo>
                  <a:lnTo>
                    <a:pt x="36576" y="832104"/>
                  </a:lnTo>
                  <a:cubicBezTo>
                    <a:pt x="36576" y="841248"/>
                    <a:pt x="36576" y="859536"/>
                    <a:pt x="36576" y="868680"/>
                  </a:cubicBezTo>
                  <a:lnTo>
                    <a:pt x="9144" y="868680"/>
                  </a:lnTo>
                  <a:moveTo>
                    <a:pt x="1993392" y="822960"/>
                  </a:moveTo>
                  <a:cubicBezTo>
                    <a:pt x="1993392" y="841248"/>
                    <a:pt x="1993392" y="850392"/>
                    <a:pt x="1993392" y="868680"/>
                  </a:cubicBezTo>
                  <a:lnTo>
                    <a:pt x="1975104" y="868680"/>
                  </a:lnTo>
                  <a:cubicBezTo>
                    <a:pt x="1965960" y="859536"/>
                    <a:pt x="1965960" y="841248"/>
                    <a:pt x="1965960" y="832104"/>
                  </a:cubicBezTo>
                  <a:lnTo>
                    <a:pt x="1993392" y="822960"/>
                  </a:lnTo>
                  <a:moveTo>
                    <a:pt x="0" y="941832"/>
                  </a:moveTo>
                  <a:cubicBezTo>
                    <a:pt x="0" y="932688"/>
                    <a:pt x="0" y="914400"/>
                    <a:pt x="9144" y="905256"/>
                  </a:cubicBezTo>
                  <a:lnTo>
                    <a:pt x="27432" y="905256"/>
                  </a:lnTo>
                  <a:cubicBezTo>
                    <a:pt x="27432" y="923544"/>
                    <a:pt x="27432" y="932688"/>
                    <a:pt x="27432" y="941832"/>
                  </a:cubicBezTo>
                  <a:lnTo>
                    <a:pt x="0" y="941832"/>
                  </a:lnTo>
                  <a:moveTo>
                    <a:pt x="2002536" y="905256"/>
                  </a:moveTo>
                  <a:cubicBezTo>
                    <a:pt x="2002536" y="914400"/>
                    <a:pt x="2002536" y="932688"/>
                    <a:pt x="2002536" y="941832"/>
                  </a:cubicBezTo>
                  <a:lnTo>
                    <a:pt x="1975104" y="941832"/>
                  </a:lnTo>
                  <a:cubicBezTo>
                    <a:pt x="1975104" y="932688"/>
                    <a:pt x="1975104" y="923544"/>
                    <a:pt x="1975104" y="905256"/>
                  </a:cubicBezTo>
                  <a:lnTo>
                    <a:pt x="2002536" y="905256"/>
                  </a:lnTo>
                  <a:moveTo>
                    <a:pt x="0" y="1005840"/>
                  </a:moveTo>
                  <a:cubicBezTo>
                    <a:pt x="0" y="996696"/>
                    <a:pt x="0" y="987552"/>
                    <a:pt x="0" y="987552"/>
                  </a:cubicBezTo>
                  <a:lnTo>
                    <a:pt x="27432" y="987552"/>
                  </a:lnTo>
                  <a:cubicBezTo>
                    <a:pt x="27432" y="987552"/>
                    <a:pt x="27432" y="996696"/>
                    <a:pt x="27432" y="1005840"/>
                  </a:cubicBezTo>
                  <a:cubicBezTo>
                    <a:pt x="27432" y="1005840"/>
                    <a:pt x="27432" y="1014984"/>
                    <a:pt x="27432" y="1024128"/>
                  </a:cubicBezTo>
                  <a:lnTo>
                    <a:pt x="0" y="1024128"/>
                  </a:lnTo>
                  <a:cubicBezTo>
                    <a:pt x="0" y="1014984"/>
                    <a:pt x="0" y="1005840"/>
                    <a:pt x="0" y="1005840"/>
                  </a:cubicBezTo>
                  <a:moveTo>
                    <a:pt x="2002536" y="987552"/>
                  </a:moveTo>
                  <a:cubicBezTo>
                    <a:pt x="2002536" y="987552"/>
                    <a:pt x="2002536" y="996696"/>
                    <a:pt x="2002536" y="1005840"/>
                  </a:cubicBezTo>
                  <a:cubicBezTo>
                    <a:pt x="2002536" y="1005840"/>
                    <a:pt x="2002536" y="1014984"/>
                    <a:pt x="2002536" y="1024128"/>
                  </a:cubicBezTo>
                  <a:lnTo>
                    <a:pt x="1984248" y="1024128"/>
                  </a:lnTo>
                  <a:cubicBezTo>
                    <a:pt x="1984248" y="1014984"/>
                    <a:pt x="1984248" y="1005840"/>
                    <a:pt x="1984248" y="1005840"/>
                  </a:cubicBezTo>
                  <a:cubicBezTo>
                    <a:pt x="1984248" y="996696"/>
                    <a:pt x="1984248" y="987552"/>
                    <a:pt x="1984248" y="987552"/>
                  </a:cubicBezTo>
                  <a:lnTo>
                    <a:pt x="2002536" y="987552"/>
                  </a:lnTo>
                  <a:moveTo>
                    <a:pt x="9144" y="1097280"/>
                  </a:moveTo>
                  <a:cubicBezTo>
                    <a:pt x="0" y="1088136"/>
                    <a:pt x="0" y="1078992"/>
                    <a:pt x="0" y="1060704"/>
                  </a:cubicBezTo>
                  <a:lnTo>
                    <a:pt x="27432" y="1060704"/>
                  </a:lnTo>
                  <a:cubicBezTo>
                    <a:pt x="27432" y="1069848"/>
                    <a:pt x="27432" y="1088136"/>
                    <a:pt x="27432" y="1097280"/>
                  </a:cubicBezTo>
                  <a:lnTo>
                    <a:pt x="9144" y="1097280"/>
                  </a:lnTo>
                  <a:moveTo>
                    <a:pt x="2002536" y="1060704"/>
                  </a:moveTo>
                  <a:cubicBezTo>
                    <a:pt x="2002536" y="1078992"/>
                    <a:pt x="2002536" y="1088136"/>
                    <a:pt x="2002536" y="1097280"/>
                  </a:cubicBezTo>
                  <a:lnTo>
                    <a:pt x="1975104" y="1097280"/>
                  </a:lnTo>
                  <a:cubicBezTo>
                    <a:pt x="1975104" y="1088136"/>
                    <a:pt x="1975104" y="1069848"/>
                    <a:pt x="1975104" y="1060704"/>
                  </a:cubicBezTo>
                  <a:lnTo>
                    <a:pt x="2002536" y="1060704"/>
                  </a:lnTo>
                  <a:moveTo>
                    <a:pt x="18288" y="1179576"/>
                  </a:moveTo>
                  <a:cubicBezTo>
                    <a:pt x="9144" y="1170432"/>
                    <a:pt x="9144" y="1152144"/>
                    <a:pt x="9144" y="1143000"/>
                  </a:cubicBezTo>
                  <a:lnTo>
                    <a:pt x="36576" y="1133856"/>
                  </a:lnTo>
                  <a:cubicBezTo>
                    <a:pt x="36576" y="1152144"/>
                    <a:pt x="36576" y="1161288"/>
                    <a:pt x="36576" y="1179576"/>
                  </a:cubicBezTo>
                  <a:lnTo>
                    <a:pt x="18288" y="1179576"/>
                  </a:lnTo>
                  <a:moveTo>
                    <a:pt x="1993392" y="1143000"/>
                  </a:moveTo>
                  <a:cubicBezTo>
                    <a:pt x="1993392" y="1152144"/>
                    <a:pt x="1993392" y="1170432"/>
                    <a:pt x="1993392" y="1179576"/>
                  </a:cubicBezTo>
                  <a:lnTo>
                    <a:pt x="1965960" y="1179576"/>
                  </a:lnTo>
                  <a:cubicBezTo>
                    <a:pt x="1965960" y="1161288"/>
                    <a:pt x="1965960" y="1152144"/>
                    <a:pt x="1975104" y="1133856"/>
                  </a:cubicBezTo>
                  <a:lnTo>
                    <a:pt x="1993392" y="1143000"/>
                  </a:lnTo>
                  <a:moveTo>
                    <a:pt x="36576" y="1252728"/>
                  </a:moveTo>
                  <a:cubicBezTo>
                    <a:pt x="27432" y="1243584"/>
                    <a:pt x="27432" y="1234440"/>
                    <a:pt x="27432" y="1216152"/>
                  </a:cubicBezTo>
                  <a:lnTo>
                    <a:pt x="45720" y="1216152"/>
                  </a:lnTo>
                  <a:cubicBezTo>
                    <a:pt x="54864" y="1225296"/>
                    <a:pt x="54864" y="1234440"/>
                    <a:pt x="54864" y="1252728"/>
                  </a:cubicBezTo>
                  <a:lnTo>
                    <a:pt x="36576" y="1252728"/>
                  </a:lnTo>
                  <a:moveTo>
                    <a:pt x="1984248" y="1216152"/>
                  </a:moveTo>
                  <a:cubicBezTo>
                    <a:pt x="1984248" y="1234440"/>
                    <a:pt x="1975104" y="1243584"/>
                    <a:pt x="1975104" y="1252728"/>
                  </a:cubicBezTo>
                  <a:lnTo>
                    <a:pt x="1947672" y="1252728"/>
                  </a:lnTo>
                  <a:cubicBezTo>
                    <a:pt x="1956816" y="1234440"/>
                    <a:pt x="1956816" y="1225296"/>
                    <a:pt x="1956816" y="1216152"/>
                  </a:cubicBezTo>
                  <a:lnTo>
                    <a:pt x="1984248" y="1216152"/>
                  </a:lnTo>
                  <a:moveTo>
                    <a:pt x="54864" y="1335024"/>
                  </a:moveTo>
                  <a:cubicBezTo>
                    <a:pt x="54864" y="1316736"/>
                    <a:pt x="45720" y="1307592"/>
                    <a:pt x="45720" y="1298448"/>
                  </a:cubicBezTo>
                  <a:lnTo>
                    <a:pt x="64008" y="1289304"/>
                  </a:lnTo>
                  <a:cubicBezTo>
                    <a:pt x="73152" y="1298448"/>
                    <a:pt x="73152" y="1307592"/>
                    <a:pt x="82296" y="1325880"/>
                  </a:cubicBezTo>
                  <a:lnTo>
                    <a:pt x="54864" y="1335024"/>
                  </a:lnTo>
                  <a:moveTo>
                    <a:pt x="1965960" y="1298448"/>
                  </a:moveTo>
                  <a:cubicBezTo>
                    <a:pt x="1956816" y="1307592"/>
                    <a:pt x="1956816" y="1316736"/>
                    <a:pt x="1947672" y="1335024"/>
                  </a:cubicBezTo>
                  <a:lnTo>
                    <a:pt x="1929384" y="1325880"/>
                  </a:lnTo>
                  <a:cubicBezTo>
                    <a:pt x="1929384" y="1307592"/>
                    <a:pt x="1938528" y="1298448"/>
                    <a:pt x="1938528" y="1289304"/>
                  </a:cubicBezTo>
                  <a:lnTo>
                    <a:pt x="1965960" y="1298448"/>
                  </a:lnTo>
                  <a:moveTo>
                    <a:pt x="82296" y="1408176"/>
                  </a:moveTo>
                  <a:cubicBezTo>
                    <a:pt x="82296" y="1389888"/>
                    <a:pt x="73152" y="1380744"/>
                    <a:pt x="73152" y="1371600"/>
                  </a:cubicBezTo>
                  <a:lnTo>
                    <a:pt x="91440" y="1362456"/>
                  </a:lnTo>
                  <a:cubicBezTo>
                    <a:pt x="100584" y="1371600"/>
                    <a:pt x="100584" y="1380744"/>
                    <a:pt x="109728" y="1399032"/>
                  </a:cubicBezTo>
                  <a:lnTo>
                    <a:pt x="82296" y="1408176"/>
                  </a:lnTo>
                  <a:moveTo>
                    <a:pt x="1938528" y="1371600"/>
                  </a:moveTo>
                  <a:cubicBezTo>
                    <a:pt x="1929384" y="1380744"/>
                    <a:pt x="1929384" y="1389888"/>
                    <a:pt x="1920240" y="1408176"/>
                  </a:cubicBezTo>
                  <a:lnTo>
                    <a:pt x="1901952" y="1399032"/>
                  </a:lnTo>
                  <a:cubicBezTo>
                    <a:pt x="1901952" y="1380744"/>
                    <a:pt x="1911096" y="1371600"/>
                    <a:pt x="1911096" y="1362456"/>
                  </a:cubicBezTo>
                  <a:lnTo>
                    <a:pt x="1938528" y="1371600"/>
                  </a:lnTo>
                  <a:moveTo>
                    <a:pt x="118872" y="1472184"/>
                  </a:moveTo>
                  <a:cubicBezTo>
                    <a:pt x="109728" y="1463040"/>
                    <a:pt x="109728" y="1453896"/>
                    <a:pt x="100584" y="1444752"/>
                  </a:cubicBezTo>
                  <a:lnTo>
                    <a:pt x="118872" y="1426464"/>
                  </a:lnTo>
                  <a:cubicBezTo>
                    <a:pt x="128016" y="1444752"/>
                    <a:pt x="137160" y="1453896"/>
                    <a:pt x="137160" y="1463040"/>
                  </a:cubicBezTo>
                  <a:lnTo>
                    <a:pt x="118872" y="1472184"/>
                  </a:lnTo>
                  <a:moveTo>
                    <a:pt x="1901952" y="1444752"/>
                  </a:moveTo>
                  <a:cubicBezTo>
                    <a:pt x="1901952" y="1453896"/>
                    <a:pt x="1892808" y="1463040"/>
                    <a:pt x="1892808" y="1472184"/>
                  </a:cubicBezTo>
                  <a:lnTo>
                    <a:pt x="1865376" y="1463040"/>
                  </a:lnTo>
                  <a:cubicBezTo>
                    <a:pt x="1874520" y="1453896"/>
                    <a:pt x="1874520" y="1444752"/>
                    <a:pt x="1883664" y="1426464"/>
                  </a:cubicBezTo>
                  <a:lnTo>
                    <a:pt x="1901952" y="1444752"/>
                  </a:lnTo>
                  <a:moveTo>
                    <a:pt x="155448" y="1545336"/>
                  </a:moveTo>
                  <a:cubicBezTo>
                    <a:pt x="155448" y="1536192"/>
                    <a:pt x="146304" y="1517904"/>
                    <a:pt x="137160" y="1508760"/>
                  </a:cubicBezTo>
                  <a:lnTo>
                    <a:pt x="155448" y="1499616"/>
                  </a:lnTo>
                  <a:cubicBezTo>
                    <a:pt x="164592" y="1508760"/>
                    <a:pt x="173736" y="1517904"/>
                    <a:pt x="182880" y="1527048"/>
                  </a:cubicBezTo>
                  <a:lnTo>
                    <a:pt x="155448" y="1545336"/>
                  </a:lnTo>
                  <a:moveTo>
                    <a:pt x="1865376" y="1508760"/>
                  </a:moveTo>
                  <a:cubicBezTo>
                    <a:pt x="1865376" y="1517904"/>
                    <a:pt x="1856232" y="1536192"/>
                    <a:pt x="1847088" y="1545336"/>
                  </a:cubicBezTo>
                  <a:lnTo>
                    <a:pt x="1828800" y="1527048"/>
                  </a:lnTo>
                  <a:cubicBezTo>
                    <a:pt x="1837944" y="1517904"/>
                    <a:pt x="1837944" y="1508760"/>
                    <a:pt x="1847088" y="1499616"/>
                  </a:cubicBezTo>
                  <a:lnTo>
                    <a:pt x="1865376" y="1508760"/>
                  </a:lnTo>
                  <a:moveTo>
                    <a:pt x="201168" y="1609344"/>
                  </a:moveTo>
                  <a:cubicBezTo>
                    <a:pt x="192024" y="1600200"/>
                    <a:pt x="192024" y="1591056"/>
                    <a:pt x="182880" y="1572768"/>
                  </a:cubicBezTo>
                  <a:lnTo>
                    <a:pt x="201168" y="1563624"/>
                  </a:lnTo>
                  <a:cubicBezTo>
                    <a:pt x="210312" y="1572768"/>
                    <a:pt x="219456" y="1581912"/>
                    <a:pt x="219456" y="1591056"/>
                  </a:cubicBezTo>
                  <a:lnTo>
                    <a:pt x="201168" y="1609344"/>
                  </a:lnTo>
                  <a:moveTo>
                    <a:pt x="1828800" y="1572768"/>
                  </a:moveTo>
                  <a:cubicBezTo>
                    <a:pt x="1819656" y="1591056"/>
                    <a:pt x="1810512" y="1600200"/>
                    <a:pt x="1801368" y="1609344"/>
                  </a:cubicBezTo>
                  <a:lnTo>
                    <a:pt x="1783080" y="1591056"/>
                  </a:lnTo>
                  <a:cubicBezTo>
                    <a:pt x="1792224" y="1581912"/>
                    <a:pt x="1801368" y="1572768"/>
                    <a:pt x="1801368" y="1563624"/>
                  </a:cubicBezTo>
                  <a:lnTo>
                    <a:pt x="1828800" y="1572768"/>
                  </a:lnTo>
                  <a:moveTo>
                    <a:pt x="1783080" y="1636776"/>
                  </a:moveTo>
                  <a:cubicBezTo>
                    <a:pt x="1773936" y="1645920"/>
                    <a:pt x="1764792" y="1664208"/>
                    <a:pt x="1755648" y="1673352"/>
                  </a:cubicBezTo>
                  <a:lnTo>
                    <a:pt x="1737360" y="1655064"/>
                  </a:lnTo>
                  <a:cubicBezTo>
                    <a:pt x="1746504" y="1645920"/>
                    <a:pt x="1755648" y="1636776"/>
                    <a:pt x="1755648" y="1627632"/>
                  </a:cubicBezTo>
                  <a:lnTo>
                    <a:pt x="1783080" y="1636776"/>
                  </a:lnTo>
                  <a:moveTo>
                    <a:pt x="256032" y="1673352"/>
                  </a:moveTo>
                  <a:cubicBezTo>
                    <a:pt x="246888" y="1664208"/>
                    <a:pt x="237744" y="1645920"/>
                    <a:pt x="228600" y="1636776"/>
                  </a:cubicBezTo>
                  <a:lnTo>
                    <a:pt x="246888" y="1627632"/>
                  </a:lnTo>
                  <a:cubicBezTo>
                    <a:pt x="256032" y="1636776"/>
                    <a:pt x="265176" y="1645920"/>
                    <a:pt x="274320" y="1655064"/>
                  </a:cubicBezTo>
                  <a:lnTo>
                    <a:pt x="256032" y="1673352"/>
                  </a:lnTo>
                  <a:moveTo>
                    <a:pt x="1728216" y="1700784"/>
                  </a:moveTo>
                  <a:cubicBezTo>
                    <a:pt x="1719072" y="1709928"/>
                    <a:pt x="1709928" y="1719072"/>
                    <a:pt x="1700784" y="1728216"/>
                  </a:cubicBezTo>
                  <a:lnTo>
                    <a:pt x="1682496" y="1709928"/>
                  </a:lnTo>
                  <a:cubicBezTo>
                    <a:pt x="1691640" y="1700784"/>
                    <a:pt x="1700784" y="1691640"/>
                    <a:pt x="1709928" y="1682496"/>
                  </a:cubicBezTo>
                  <a:lnTo>
                    <a:pt x="1728216" y="1700784"/>
                  </a:lnTo>
                  <a:moveTo>
                    <a:pt x="310896" y="1728216"/>
                  </a:moveTo>
                  <a:cubicBezTo>
                    <a:pt x="301752" y="1719072"/>
                    <a:pt x="292608" y="1709928"/>
                    <a:pt x="283464" y="1700784"/>
                  </a:cubicBezTo>
                  <a:lnTo>
                    <a:pt x="301752" y="1682496"/>
                  </a:lnTo>
                  <a:cubicBezTo>
                    <a:pt x="310896" y="1691640"/>
                    <a:pt x="320040" y="1700784"/>
                    <a:pt x="329184" y="1709928"/>
                  </a:cubicBezTo>
                  <a:lnTo>
                    <a:pt x="310896" y="1728216"/>
                  </a:lnTo>
                  <a:moveTo>
                    <a:pt x="365760" y="1783080"/>
                  </a:moveTo>
                  <a:cubicBezTo>
                    <a:pt x="356616" y="1773936"/>
                    <a:pt x="347472" y="1764792"/>
                    <a:pt x="338328" y="1755648"/>
                  </a:cubicBezTo>
                  <a:lnTo>
                    <a:pt x="356616" y="1737360"/>
                  </a:lnTo>
                  <a:cubicBezTo>
                    <a:pt x="365760" y="1746504"/>
                    <a:pt x="374904" y="1755648"/>
                    <a:pt x="384048" y="1755648"/>
                  </a:cubicBezTo>
                  <a:lnTo>
                    <a:pt x="365760" y="1783080"/>
                  </a:lnTo>
                  <a:moveTo>
                    <a:pt x="1673352" y="1755648"/>
                  </a:moveTo>
                  <a:cubicBezTo>
                    <a:pt x="1664208" y="1764792"/>
                    <a:pt x="1645920" y="1773936"/>
                    <a:pt x="1636776" y="1783080"/>
                  </a:cubicBezTo>
                  <a:lnTo>
                    <a:pt x="1627632" y="1755648"/>
                  </a:lnTo>
                  <a:cubicBezTo>
                    <a:pt x="1636776" y="1755648"/>
                    <a:pt x="1645920" y="1746504"/>
                    <a:pt x="1655064" y="1737360"/>
                  </a:cubicBezTo>
                  <a:lnTo>
                    <a:pt x="1673352" y="1755648"/>
                  </a:lnTo>
                  <a:moveTo>
                    <a:pt x="429768" y="1828800"/>
                  </a:moveTo>
                  <a:cubicBezTo>
                    <a:pt x="420624" y="1819656"/>
                    <a:pt x="411480" y="1810512"/>
                    <a:pt x="393192" y="1801368"/>
                  </a:cubicBezTo>
                  <a:lnTo>
                    <a:pt x="411480" y="1783080"/>
                  </a:lnTo>
                  <a:cubicBezTo>
                    <a:pt x="420624" y="1792224"/>
                    <a:pt x="429768" y="1801368"/>
                    <a:pt x="448056" y="1801368"/>
                  </a:cubicBezTo>
                  <a:lnTo>
                    <a:pt x="429768" y="1828800"/>
                  </a:lnTo>
                  <a:moveTo>
                    <a:pt x="1609344" y="1801368"/>
                  </a:moveTo>
                  <a:cubicBezTo>
                    <a:pt x="1600200" y="1810512"/>
                    <a:pt x="1591056" y="1819656"/>
                    <a:pt x="1572768" y="1828800"/>
                  </a:cubicBezTo>
                  <a:lnTo>
                    <a:pt x="1563624" y="1801368"/>
                  </a:lnTo>
                  <a:cubicBezTo>
                    <a:pt x="1572768" y="1801368"/>
                    <a:pt x="1581912" y="1792224"/>
                    <a:pt x="1591056" y="1783080"/>
                  </a:cubicBezTo>
                  <a:lnTo>
                    <a:pt x="1609344" y="1801368"/>
                  </a:lnTo>
                  <a:moveTo>
                    <a:pt x="493776" y="1865376"/>
                  </a:moveTo>
                  <a:cubicBezTo>
                    <a:pt x="484632" y="1865376"/>
                    <a:pt x="475488" y="1856232"/>
                    <a:pt x="466344" y="1847088"/>
                  </a:cubicBezTo>
                  <a:lnTo>
                    <a:pt x="475488" y="1828800"/>
                  </a:lnTo>
                  <a:cubicBezTo>
                    <a:pt x="484632" y="1837944"/>
                    <a:pt x="493776" y="1837944"/>
                    <a:pt x="512064" y="1847088"/>
                  </a:cubicBezTo>
                  <a:lnTo>
                    <a:pt x="493776" y="1865376"/>
                  </a:lnTo>
                  <a:moveTo>
                    <a:pt x="1545336" y="1847088"/>
                  </a:moveTo>
                  <a:cubicBezTo>
                    <a:pt x="1536192" y="1856232"/>
                    <a:pt x="1517904" y="1865376"/>
                    <a:pt x="1508760" y="1865376"/>
                  </a:cubicBezTo>
                  <a:lnTo>
                    <a:pt x="1499616" y="1847088"/>
                  </a:lnTo>
                  <a:cubicBezTo>
                    <a:pt x="1508760" y="1837944"/>
                    <a:pt x="1517904" y="1837944"/>
                    <a:pt x="1527048" y="1828800"/>
                  </a:cubicBezTo>
                  <a:lnTo>
                    <a:pt x="1545336" y="1847088"/>
                  </a:lnTo>
                  <a:moveTo>
                    <a:pt x="566928" y="1901952"/>
                  </a:moveTo>
                  <a:cubicBezTo>
                    <a:pt x="557784" y="1901952"/>
                    <a:pt x="539496" y="1892808"/>
                    <a:pt x="530352" y="1892808"/>
                  </a:cubicBezTo>
                  <a:lnTo>
                    <a:pt x="539496" y="1865376"/>
                  </a:lnTo>
                  <a:cubicBezTo>
                    <a:pt x="557784" y="1874520"/>
                    <a:pt x="566928" y="1874520"/>
                    <a:pt x="576072" y="1883664"/>
                  </a:cubicBezTo>
                  <a:lnTo>
                    <a:pt x="566928" y="1901952"/>
                  </a:lnTo>
                  <a:moveTo>
                    <a:pt x="1472184" y="1892808"/>
                  </a:moveTo>
                  <a:cubicBezTo>
                    <a:pt x="1463040" y="1892808"/>
                    <a:pt x="1453896" y="1901952"/>
                    <a:pt x="1444752" y="1901952"/>
                  </a:cubicBezTo>
                  <a:lnTo>
                    <a:pt x="1426464" y="1883664"/>
                  </a:lnTo>
                  <a:cubicBezTo>
                    <a:pt x="1444752" y="1874520"/>
                    <a:pt x="1453896" y="1874520"/>
                    <a:pt x="1463040" y="1865376"/>
                  </a:cubicBezTo>
                  <a:lnTo>
                    <a:pt x="1472184" y="1892808"/>
                  </a:lnTo>
                  <a:moveTo>
                    <a:pt x="640080" y="1938528"/>
                  </a:moveTo>
                  <a:cubicBezTo>
                    <a:pt x="621792" y="1929384"/>
                    <a:pt x="612648" y="1929384"/>
                    <a:pt x="603504" y="1920240"/>
                  </a:cubicBezTo>
                  <a:lnTo>
                    <a:pt x="612648" y="1901952"/>
                  </a:lnTo>
                  <a:cubicBezTo>
                    <a:pt x="621792" y="1901952"/>
                    <a:pt x="630936" y="1911096"/>
                    <a:pt x="649224" y="1911096"/>
                  </a:cubicBezTo>
                  <a:lnTo>
                    <a:pt x="640080" y="1938528"/>
                  </a:lnTo>
                  <a:moveTo>
                    <a:pt x="1408176" y="1920240"/>
                  </a:moveTo>
                  <a:cubicBezTo>
                    <a:pt x="1389888" y="1929384"/>
                    <a:pt x="1380744" y="1929384"/>
                    <a:pt x="1371600" y="1938528"/>
                  </a:cubicBezTo>
                  <a:lnTo>
                    <a:pt x="1362456" y="1911096"/>
                  </a:lnTo>
                  <a:cubicBezTo>
                    <a:pt x="1371600" y="1911096"/>
                    <a:pt x="1380744" y="1901952"/>
                    <a:pt x="1399032" y="1901952"/>
                  </a:cubicBezTo>
                  <a:lnTo>
                    <a:pt x="1408176" y="1920240"/>
                  </a:lnTo>
                  <a:moveTo>
                    <a:pt x="713232" y="1965960"/>
                  </a:moveTo>
                  <a:cubicBezTo>
                    <a:pt x="694944" y="1956816"/>
                    <a:pt x="685800" y="1956816"/>
                    <a:pt x="676656" y="1947672"/>
                  </a:cubicBezTo>
                  <a:lnTo>
                    <a:pt x="685800" y="1929384"/>
                  </a:lnTo>
                  <a:cubicBezTo>
                    <a:pt x="694944" y="1929384"/>
                    <a:pt x="704088" y="1938528"/>
                    <a:pt x="722376" y="1938528"/>
                  </a:cubicBezTo>
                  <a:lnTo>
                    <a:pt x="713232" y="1965960"/>
                  </a:lnTo>
                  <a:moveTo>
                    <a:pt x="1335024" y="1947672"/>
                  </a:moveTo>
                  <a:cubicBezTo>
                    <a:pt x="1316736" y="1956816"/>
                    <a:pt x="1307592" y="1956816"/>
                    <a:pt x="1298448" y="1965960"/>
                  </a:cubicBezTo>
                  <a:lnTo>
                    <a:pt x="1289304" y="1938528"/>
                  </a:lnTo>
                  <a:cubicBezTo>
                    <a:pt x="1298448" y="1938528"/>
                    <a:pt x="1307592" y="1929384"/>
                    <a:pt x="1325880" y="1929384"/>
                  </a:cubicBezTo>
                  <a:lnTo>
                    <a:pt x="1335024" y="1947672"/>
                  </a:lnTo>
                  <a:moveTo>
                    <a:pt x="786384" y="1984248"/>
                  </a:moveTo>
                  <a:cubicBezTo>
                    <a:pt x="777240" y="1984248"/>
                    <a:pt x="758952" y="1975104"/>
                    <a:pt x="749808" y="1975104"/>
                  </a:cubicBezTo>
                  <a:lnTo>
                    <a:pt x="758952" y="1947672"/>
                  </a:lnTo>
                  <a:cubicBezTo>
                    <a:pt x="768096" y="1956816"/>
                    <a:pt x="777240" y="1956816"/>
                    <a:pt x="795528" y="1956816"/>
                  </a:cubicBezTo>
                  <a:lnTo>
                    <a:pt x="786384" y="1984248"/>
                  </a:lnTo>
                  <a:moveTo>
                    <a:pt x="1252728" y="1975104"/>
                  </a:moveTo>
                  <a:cubicBezTo>
                    <a:pt x="1243584" y="1975104"/>
                    <a:pt x="1234440" y="1984248"/>
                    <a:pt x="1216152" y="1984248"/>
                  </a:cubicBezTo>
                  <a:lnTo>
                    <a:pt x="1216152" y="1956816"/>
                  </a:lnTo>
                  <a:cubicBezTo>
                    <a:pt x="1225296" y="1956816"/>
                    <a:pt x="1234440" y="1956816"/>
                    <a:pt x="1252728" y="1947672"/>
                  </a:cubicBezTo>
                  <a:lnTo>
                    <a:pt x="1252728" y="1975104"/>
                  </a:lnTo>
                  <a:moveTo>
                    <a:pt x="868680" y="1993392"/>
                  </a:moveTo>
                  <a:cubicBezTo>
                    <a:pt x="850392" y="1993392"/>
                    <a:pt x="841248" y="1993392"/>
                    <a:pt x="822960" y="1993392"/>
                  </a:cubicBezTo>
                  <a:lnTo>
                    <a:pt x="832104" y="1965960"/>
                  </a:lnTo>
                  <a:cubicBezTo>
                    <a:pt x="841248" y="1965960"/>
                    <a:pt x="859536" y="1965960"/>
                    <a:pt x="868680" y="1975104"/>
                  </a:cubicBezTo>
                  <a:lnTo>
                    <a:pt x="868680" y="1993392"/>
                  </a:lnTo>
                  <a:moveTo>
                    <a:pt x="1179576" y="1993392"/>
                  </a:moveTo>
                  <a:cubicBezTo>
                    <a:pt x="1170432" y="1993392"/>
                    <a:pt x="1152144" y="1993392"/>
                    <a:pt x="1143000" y="1993392"/>
                  </a:cubicBezTo>
                  <a:lnTo>
                    <a:pt x="1133856" y="1975104"/>
                  </a:lnTo>
                  <a:cubicBezTo>
                    <a:pt x="1152144" y="1965960"/>
                    <a:pt x="1161288" y="1965960"/>
                    <a:pt x="1179576" y="1965960"/>
                  </a:cubicBezTo>
                  <a:lnTo>
                    <a:pt x="1179576" y="1993392"/>
                  </a:lnTo>
                  <a:moveTo>
                    <a:pt x="941832" y="2002536"/>
                  </a:moveTo>
                  <a:cubicBezTo>
                    <a:pt x="932688" y="2002536"/>
                    <a:pt x="914400" y="2002536"/>
                    <a:pt x="905256" y="2002536"/>
                  </a:cubicBezTo>
                  <a:lnTo>
                    <a:pt x="905256" y="1975104"/>
                  </a:lnTo>
                  <a:cubicBezTo>
                    <a:pt x="923544" y="1975104"/>
                    <a:pt x="932688" y="1975104"/>
                    <a:pt x="941832" y="1975104"/>
                  </a:cubicBezTo>
                  <a:lnTo>
                    <a:pt x="941832" y="2002536"/>
                  </a:lnTo>
                  <a:moveTo>
                    <a:pt x="1097280" y="2002536"/>
                  </a:moveTo>
                  <a:cubicBezTo>
                    <a:pt x="1088136" y="2002536"/>
                    <a:pt x="1078992" y="2002536"/>
                    <a:pt x="1060704" y="2002536"/>
                  </a:cubicBezTo>
                  <a:lnTo>
                    <a:pt x="1060704" y="1975104"/>
                  </a:lnTo>
                  <a:cubicBezTo>
                    <a:pt x="1069848" y="1975104"/>
                    <a:pt x="1088136" y="1975104"/>
                    <a:pt x="1097280" y="1975104"/>
                  </a:cubicBezTo>
                  <a:lnTo>
                    <a:pt x="1097280" y="2002536"/>
                  </a:lnTo>
                  <a:moveTo>
                    <a:pt x="1005840" y="2002536"/>
                  </a:moveTo>
                  <a:cubicBezTo>
                    <a:pt x="996696" y="2002536"/>
                    <a:pt x="987552" y="2002536"/>
                    <a:pt x="987552" y="2002536"/>
                  </a:cubicBezTo>
                  <a:lnTo>
                    <a:pt x="987552" y="1984248"/>
                  </a:lnTo>
                  <a:cubicBezTo>
                    <a:pt x="987552" y="1984248"/>
                    <a:pt x="996696" y="1984248"/>
                    <a:pt x="1005840" y="1984248"/>
                  </a:cubicBezTo>
                  <a:cubicBezTo>
                    <a:pt x="1005840" y="1984248"/>
                    <a:pt x="1014984" y="1984248"/>
                    <a:pt x="1024128" y="1984248"/>
                  </a:cubicBezTo>
                  <a:lnTo>
                    <a:pt x="1024128" y="2002536"/>
                  </a:lnTo>
                  <a:cubicBezTo>
                    <a:pt x="1014984" y="2002536"/>
                    <a:pt x="1005840" y="2002536"/>
                    <a:pt x="1005840" y="2002536"/>
                  </a:cubicBezTo>
                </a:path>
              </a:pathLst>
            </a:custGeom>
            <a:solidFill>
              <a:schemeClr val="accent1">
                <a:alpha val="38000"/>
              </a:schemeClr>
            </a:solidFill>
          </p:spPr>
          <p:txBody>
            <a:bodyPr anchor="ctr" anchorCtr="0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灭火的</a:t>
              </a:r>
              <a:endParaRPr lang="zh-CN" alt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基本原理</a:t>
              </a:r>
              <a:endParaRPr lang="zh-CN" alt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9"/>
              </p:custDataLst>
            </p:nvPr>
          </p:nvSpPr>
          <p:spPr>
            <a:xfrm>
              <a:off x="10778" y="3505"/>
              <a:ext cx="738" cy="62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01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10"/>
              </p:custDataLst>
            </p:nvPr>
          </p:nvSpPr>
          <p:spPr>
            <a:xfrm>
              <a:off x="11082" y="6562"/>
              <a:ext cx="738" cy="62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02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11"/>
              </p:custDataLst>
            </p:nvPr>
          </p:nvSpPr>
          <p:spPr>
            <a:xfrm>
              <a:off x="8689" y="7642"/>
              <a:ext cx="1279" cy="60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03</a:t>
              </a:r>
              <a:endParaRPr lang="en-US" altLang="zh-CN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2"/>
              </p:custDataLst>
            </p:nvPr>
          </p:nvSpPr>
          <p:spPr>
            <a:xfrm>
              <a:off x="6989" y="5545"/>
              <a:ext cx="1279" cy="60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04</a:t>
              </a:r>
              <a:endParaRPr lang="en-US" altLang="zh-CN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0405" y="1911985"/>
            <a:ext cx="3921760" cy="1178560"/>
            <a:chOff x="1103" y="3011"/>
            <a:chExt cx="6176" cy="1856"/>
          </a:xfrm>
        </p:grpSpPr>
        <p:sp>
          <p:nvSpPr>
            <p:cNvPr id="32" name="任意多边形: 形状 31"/>
            <p:cNvSpPr/>
            <p:nvPr>
              <p:custDataLst>
                <p:tags r:id="rId13"/>
              </p:custDataLst>
            </p:nvPr>
          </p:nvSpPr>
          <p:spPr>
            <a:xfrm flipH="1">
              <a:off x="1103" y="3669"/>
              <a:ext cx="6176" cy="931"/>
            </a:xfrm>
            <a:custGeom>
              <a:avLst/>
              <a:gdLst>
                <a:gd name="connsiteX0" fmla="*/ 0 w 8428382"/>
                <a:gd name="connsiteY0" fmla="*/ 506896 h 506896"/>
                <a:gd name="connsiteX1" fmla="*/ 1669774 w 8428382"/>
                <a:gd name="connsiteY1" fmla="*/ 506896 h 506896"/>
                <a:gd name="connsiteX2" fmla="*/ 2136913 w 8428382"/>
                <a:gd name="connsiteY2" fmla="*/ 0 h 506896"/>
                <a:gd name="connsiteX3" fmla="*/ 8428382 w 8428382"/>
                <a:gd name="connsiteY3" fmla="*/ 0 h 506896"/>
                <a:gd name="connsiteX0-1" fmla="*/ 0 w 7265163"/>
                <a:gd name="connsiteY0-2" fmla="*/ 506896 h 506896"/>
                <a:gd name="connsiteX1-3" fmla="*/ 506555 w 7265163"/>
                <a:gd name="connsiteY1-4" fmla="*/ 506896 h 506896"/>
                <a:gd name="connsiteX2-5" fmla="*/ 973694 w 7265163"/>
                <a:gd name="connsiteY2-6" fmla="*/ 0 h 506896"/>
                <a:gd name="connsiteX3-7" fmla="*/ 7265163 w 7265163"/>
                <a:gd name="connsiteY3-8" fmla="*/ 0 h 5068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7265163" h="506896">
                  <a:moveTo>
                    <a:pt x="0" y="506896"/>
                  </a:moveTo>
                  <a:lnTo>
                    <a:pt x="506555" y="506896"/>
                  </a:lnTo>
                  <a:lnTo>
                    <a:pt x="973694" y="0"/>
                  </a:lnTo>
                  <a:lnTo>
                    <a:pt x="7265163" y="0"/>
                  </a:lnTo>
                </a:path>
              </a:pathLst>
            </a:custGeom>
            <a:noFill/>
            <a:ln>
              <a:solidFill>
                <a:srgbClr val="DE2D29">
                  <a:alpha val="60000"/>
                </a:srgb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>
              <p:custDataLst>
                <p:tags r:id="rId14"/>
              </p:custDataLst>
            </p:nvPr>
          </p:nvSpPr>
          <p:spPr>
            <a:xfrm>
              <a:off x="1103" y="3911"/>
              <a:ext cx="5188" cy="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是将化学灭火剂喷入燃烧区参与燃烧反应,中止链反应而使燃烧反应停止。  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55" name="文本框 54"/>
            <p:cNvSpPr txBox="1"/>
            <p:nvPr>
              <p:custDataLst>
                <p:tags r:id="rId15"/>
              </p:custDataLst>
            </p:nvPr>
          </p:nvSpPr>
          <p:spPr>
            <a:xfrm>
              <a:off x="1103" y="3011"/>
              <a:ext cx="23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抑制灭火法</a:t>
              </a:r>
              <a:endParaRPr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51345" y="1266190"/>
            <a:ext cx="4545965" cy="1475740"/>
            <a:chOff x="10947" y="1994"/>
            <a:chExt cx="7159" cy="2324"/>
          </a:xfrm>
        </p:grpSpPr>
        <p:sp>
          <p:nvSpPr>
            <p:cNvPr id="30" name="任意多边形: 形状 29"/>
            <p:cNvSpPr/>
            <p:nvPr>
              <p:custDataLst>
                <p:tags r:id="rId16"/>
              </p:custDataLst>
            </p:nvPr>
          </p:nvSpPr>
          <p:spPr>
            <a:xfrm>
              <a:off x="10947" y="2624"/>
              <a:ext cx="7158" cy="767"/>
            </a:xfrm>
            <a:custGeom>
              <a:avLst/>
              <a:gdLst>
                <a:gd name="connsiteX0" fmla="*/ 0 w 8428382"/>
                <a:gd name="connsiteY0" fmla="*/ 506896 h 506896"/>
                <a:gd name="connsiteX1" fmla="*/ 1669774 w 8428382"/>
                <a:gd name="connsiteY1" fmla="*/ 506896 h 506896"/>
                <a:gd name="connsiteX2" fmla="*/ 2136913 w 8428382"/>
                <a:gd name="connsiteY2" fmla="*/ 0 h 506896"/>
                <a:gd name="connsiteX3" fmla="*/ 8428382 w 8428382"/>
                <a:gd name="connsiteY3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8382" h="506896">
                  <a:moveTo>
                    <a:pt x="0" y="506896"/>
                  </a:moveTo>
                  <a:lnTo>
                    <a:pt x="1669774" y="506896"/>
                  </a:lnTo>
                  <a:lnTo>
                    <a:pt x="2136913" y="0"/>
                  </a:lnTo>
                  <a:lnTo>
                    <a:pt x="8428382" y="0"/>
                  </a:lnTo>
                </a:path>
              </a:pathLst>
            </a:custGeom>
            <a:noFill/>
            <a:ln>
              <a:solidFill>
                <a:srgbClr val="DE2D29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>
              <p:custDataLst>
                <p:tags r:id="rId17"/>
              </p:custDataLst>
            </p:nvPr>
          </p:nvSpPr>
          <p:spPr>
            <a:xfrm>
              <a:off x="12918" y="2954"/>
              <a:ext cx="5188" cy="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就是将灭火剂直接喷洒在可燃物上,使可燃物的温度降低到自燃点以下,从而使燃烧停止。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8"/>
              </p:custDataLst>
            </p:nvPr>
          </p:nvSpPr>
          <p:spPr>
            <a:xfrm>
              <a:off x="15777" y="1994"/>
              <a:ext cx="23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冷却灭火法</a:t>
              </a:r>
              <a:endParaRPr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0405" y="3985260"/>
            <a:ext cx="4549140" cy="1443990"/>
            <a:chOff x="1103" y="6276"/>
            <a:chExt cx="7164" cy="2274"/>
          </a:xfrm>
        </p:grpSpPr>
        <p:sp>
          <p:nvSpPr>
            <p:cNvPr id="33" name="任意多边形: 形状 32"/>
            <p:cNvSpPr/>
            <p:nvPr>
              <p:custDataLst>
                <p:tags r:id="rId19"/>
              </p:custDataLst>
            </p:nvPr>
          </p:nvSpPr>
          <p:spPr>
            <a:xfrm flipH="1">
              <a:off x="1103" y="7004"/>
              <a:ext cx="7165" cy="931"/>
            </a:xfrm>
            <a:custGeom>
              <a:avLst/>
              <a:gdLst>
                <a:gd name="connsiteX0" fmla="*/ 0 w 8428382"/>
                <a:gd name="connsiteY0" fmla="*/ 506896 h 506896"/>
                <a:gd name="connsiteX1" fmla="*/ 1669774 w 8428382"/>
                <a:gd name="connsiteY1" fmla="*/ 506896 h 506896"/>
                <a:gd name="connsiteX2" fmla="*/ 2136913 w 8428382"/>
                <a:gd name="connsiteY2" fmla="*/ 0 h 506896"/>
                <a:gd name="connsiteX3" fmla="*/ 8428382 w 8428382"/>
                <a:gd name="connsiteY3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8382" h="506896">
                  <a:moveTo>
                    <a:pt x="0" y="506896"/>
                  </a:moveTo>
                  <a:lnTo>
                    <a:pt x="1669774" y="506896"/>
                  </a:lnTo>
                  <a:lnTo>
                    <a:pt x="2136913" y="0"/>
                  </a:lnTo>
                  <a:lnTo>
                    <a:pt x="8428382" y="0"/>
                  </a:lnTo>
                </a:path>
              </a:pathLst>
            </a:custGeom>
            <a:noFill/>
            <a:ln>
              <a:solidFill>
                <a:srgbClr val="DE2D29">
                  <a:alpha val="60000"/>
                </a:srgb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>
              <p:custDataLst>
                <p:tags r:id="rId20"/>
              </p:custDataLst>
            </p:nvPr>
          </p:nvSpPr>
          <p:spPr>
            <a:xfrm>
              <a:off x="1103" y="6276"/>
              <a:ext cx="23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窒息灭火法</a:t>
              </a:r>
              <a:endParaRPr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21"/>
              </p:custDataLst>
            </p:nvPr>
          </p:nvSpPr>
          <p:spPr>
            <a:xfrm>
              <a:off x="1103" y="7186"/>
              <a:ext cx="5188" cy="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即采取适当的措施,阻止空气进入燃烧区,或用惰性气体稀释空气中的氧含量,使燃烧物质缺乏或断绝氧气而熄灭。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951345" y="3484245"/>
            <a:ext cx="4545965" cy="1127760"/>
            <a:chOff x="10947" y="5487"/>
            <a:chExt cx="7159" cy="1776"/>
          </a:xfrm>
        </p:grpSpPr>
        <p:sp>
          <p:nvSpPr>
            <p:cNvPr id="31" name="任意多边形: 形状 30"/>
            <p:cNvSpPr/>
            <p:nvPr>
              <p:custDataLst>
                <p:tags r:id="rId22"/>
              </p:custDataLst>
            </p:nvPr>
          </p:nvSpPr>
          <p:spPr>
            <a:xfrm>
              <a:off x="10947" y="6124"/>
              <a:ext cx="7158" cy="767"/>
            </a:xfrm>
            <a:custGeom>
              <a:avLst/>
              <a:gdLst>
                <a:gd name="connsiteX0" fmla="*/ 0 w 8428382"/>
                <a:gd name="connsiteY0" fmla="*/ 506896 h 506896"/>
                <a:gd name="connsiteX1" fmla="*/ 1669774 w 8428382"/>
                <a:gd name="connsiteY1" fmla="*/ 506896 h 506896"/>
                <a:gd name="connsiteX2" fmla="*/ 2136913 w 8428382"/>
                <a:gd name="connsiteY2" fmla="*/ 0 h 506896"/>
                <a:gd name="connsiteX3" fmla="*/ 8428382 w 8428382"/>
                <a:gd name="connsiteY3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8382" h="506896">
                  <a:moveTo>
                    <a:pt x="0" y="506896"/>
                  </a:moveTo>
                  <a:lnTo>
                    <a:pt x="1669774" y="506896"/>
                  </a:lnTo>
                  <a:lnTo>
                    <a:pt x="2136913" y="0"/>
                  </a:lnTo>
                  <a:lnTo>
                    <a:pt x="8428382" y="0"/>
                  </a:lnTo>
                </a:path>
              </a:pathLst>
            </a:custGeom>
            <a:noFill/>
            <a:ln>
              <a:solidFill>
                <a:srgbClr val="DE2D29">
                  <a:alpha val="60000"/>
                </a:srgb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2918" y="5487"/>
              <a:ext cx="5188" cy="1776"/>
              <a:chOff x="12918" y="5487"/>
              <a:chExt cx="5188" cy="1776"/>
            </a:xfrm>
          </p:grpSpPr>
          <p:sp>
            <p:nvSpPr>
              <p:cNvPr id="17" name="文本框 16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15777" y="5487"/>
                <a:ext cx="232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b="1" dirty="0" err="1">
                    <a:solidFill>
                      <a:srgbClr val="DE2D2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抑制灭火法</a:t>
                </a:r>
                <a:endParaRPr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2918" y="6307"/>
                <a:ext cx="5188" cy="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r" fontAlgn="auto">
                  <a:lnSpc>
                    <a:spcPct val="120000"/>
                  </a:lnSpc>
                  <a:buClrTx/>
                  <a:buSzTx/>
                  <a:buFontTx/>
                  <a:buNone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是将燃烧物与附近可燃物质隔离或者疏散开,从而使燃烧停止。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879850" cy="1054735"/>
            <a:chOff x="288" y="332"/>
            <a:chExt cx="611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44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二、消防基本知识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41415" y="1692275"/>
            <a:ext cx="4735830" cy="1736725"/>
            <a:chOff x="9829" y="2665"/>
            <a:chExt cx="7458" cy="2735"/>
          </a:xfrm>
        </p:grpSpPr>
        <p:sp>
          <p:nvSpPr>
            <p:cNvPr id="12" name="圆角矩形 11"/>
            <p:cNvSpPr/>
            <p:nvPr>
              <p:custDataLst>
                <p:tags r:id="rId3"/>
              </p:custDataLst>
            </p:nvPr>
          </p:nvSpPr>
          <p:spPr>
            <a:xfrm>
              <a:off x="9829" y="2910"/>
              <a:ext cx="7458" cy="2491"/>
            </a:xfrm>
            <a:prstGeom prst="roundRect">
              <a:avLst>
                <a:gd name="adj" fmla="val 8525"/>
              </a:avLst>
            </a:prstGeom>
            <a:solidFill>
              <a:srgbClr val="FFFFFF"/>
            </a:solidFill>
            <a:ln w="15875"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3" name="圆角矩形 12"/>
            <p:cNvSpPr/>
            <p:nvPr>
              <p:custDataLst>
                <p:tags r:id="rId4"/>
              </p:custDataLst>
            </p:nvPr>
          </p:nvSpPr>
          <p:spPr>
            <a:xfrm>
              <a:off x="11471" y="2665"/>
              <a:ext cx="4175" cy="695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 w="15875">
              <a:noFill/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灭火的基本措施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0346" y="3574"/>
              <a:ext cx="6424" cy="1190"/>
              <a:chOff x="9037" y="3574"/>
              <a:chExt cx="6424" cy="1190"/>
            </a:xfrm>
          </p:grpSpPr>
          <p:sp>
            <p:nvSpPr>
              <p:cNvPr id="16" name="文本框 15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037" y="3574"/>
                <a:ext cx="3160" cy="1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 fontAlgn="auto">
                  <a:lnSpc>
                    <a:spcPct val="120000"/>
                  </a:lnSpc>
                  <a:buClr>
                    <a:srgbClr val="DE2D29"/>
                  </a:buClr>
                  <a:buSzTx/>
                  <a:buFont typeface="Wingdings" panose="05000000000000000000" charset="0"/>
                  <a:buChar char="l"/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控制可燃物   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  <a:p>
                <a:pPr marL="285750" indent="-285750" algn="l" fontAlgn="auto">
                  <a:lnSpc>
                    <a:spcPct val="120000"/>
                  </a:lnSpc>
                  <a:buClr>
                    <a:srgbClr val="DE2D29"/>
                  </a:buClr>
                  <a:buSzTx/>
                  <a:buFont typeface="Wingdings" panose="05000000000000000000" charset="0"/>
                  <a:buChar char="l"/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隔绝空气  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  <p:sp>
            <p:nvSpPr>
              <p:cNvPr id="6" name="文本框 5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2197" y="3574"/>
                <a:ext cx="3265" cy="1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 fontAlgn="auto">
                  <a:lnSpc>
                    <a:spcPct val="120000"/>
                  </a:lnSpc>
                  <a:buClr>
                    <a:srgbClr val="DE2D29"/>
                  </a:buClr>
                  <a:buSzTx/>
                  <a:buFont typeface="Wingdings" panose="05000000000000000000" charset="0"/>
                  <a:buChar char="l"/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消除着火源   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  <a:p>
                <a:pPr marL="285750" indent="-285750" algn="l" fontAlgn="auto">
                  <a:lnSpc>
                    <a:spcPct val="120000"/>
                  </a:lnSpc>
                  <a:buClr>
                    <a:srgbClr val="DE2D29"/>
                  </a:buClr>
                  <a:buSzTx/>
                  <a:buFont typeface="Wingdings" panose="05000000000000000000" charset="0"/>
                  <a:buChar char="l"/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阻止火势蔓延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241415" y="3771900"/>
            <a:ext cx="4735830" cy="1924685"/>
            <a:chOff x="9829" y="5940"/>
            <a:chExt cx="7458" cy="3031"/>
          </a:xfrm>
        </p:grpSpPr>
        <p:sp>
          <p:nvSpPr>
            <p:cNvPr id="7" name="圆角矩形 6"/>
            <p:cNvSpPr/>
            <p:nvPr>
              <p:custDataLst>
                <p:tags r:id="rId7"/>
              </p:custDataLst>
            </p:nvPr>
          </p:nvSpPr>
          <p:spPr>
            <a:xfrm>
              <a:off x="9829" y="6185"/>
              <a:ext cx="7458" cy="2787"/>
            </a:xfrm>
            <a:prstGeom prst="roundRect">
              <a:avLst>
                <a:gd name="adj" fmla="val 8525"/>
              </a:avLst>
            </a:prstGeom>
            <a:solidFill>
              <a:srgbClr val="FFFFFF"/>
            </a:solidFill>
            <a:ln w="15875"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9" name="圆角矩形 8"/>
            <p:cNvSpPr/>
            <p:nvPr>
              <p:custDataLst>
                <p:tags r:id="rId8"/>
              </p:custDataLst>
            </p:nvPr>
          </p:nvSpPr>
          <p:spPr>
            <a:xfrm>
              <a:off x="11471" y="5940"/>
              <a:ext cx="4175" cy="695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 w="15875">
              <a:noFill/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灭火的基本原则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>
            <a:xfrm>
              <a:off x="11547" y="6840"/>
              <a:ext cx="4023" cy="1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 fontAlgn="auto">
                <a:lnSpc>
                  <a:spcPct val="120000"/>
                </a:lnSpc>
                <a:buClr>
                  <a:srgbClr val="DE2D29"/>
                </a:buClr>
                <a:buSzTx/>
                <a:buFont typeface="Wingdings" panose="05000000000000000000" charset="0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1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、先控制，后消灭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  <a:p>
              <a:pPr marL="285750" indent="-285750" algn="l" fontAlgn="auto">
                <a:lnSpc>
                  <a:spcPct val="120000"/>
                </a:lnSpc>
                <a:buClr>
                  <a:srgbClr val="DE2D29"/>
                </a:buClr>
                <a:buSzTx/>
                <a:buFont typeface="Wingdings" panose="05000000000000000000" charset="0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2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、救人重于救灾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  <a:p>
              <a:pPr marL="285750" indent="-285750" algn="l" fontAlgn="auto">
                <a:lnSpc>
                  <a:spcPct val="120000"/>
                </a:lnSpc>
                <a:buClr>
                  <a:srgbClr val="DE2D29"/>
                </a:buClr>
                <a:buSzTx/>
                <a:buFont typeface="Wingdings" panose="05000000000000000000" charset="0"/>
                <a:buChar char="l"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3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、先重点，后一般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9150" y="1436370"/>
            <a:ext cx="5060950" cy="4458970"/>
            <a:chOff x="1290" y="2262"/>
            <a:chExt cx="7970" cy="7022"/>
          </a:xfrm>
        </p:grpSpPr>
        <p:sp>
          <p:nvSpPr>
            <p:cNvPr id="5" name="圆角矩形 4"/>
            <p:cNvSpPr/>
            <p:nvPr>
              <p:custDataLst>
                <p:tags r:id="rId10"/>
              </p:custDataLst>
            </p:nvPr>
          </p:nvSpPr>
          <p:spPr>
            <a:xfrm>
              <a:off x="1290" y="2262"/>
              <a:ext cx="7970" cy="7022"/>
            </a:xfrm>
            <a:prstGeom prst="roundRect">
              <a:avLst>
                <a:gd name="adj" fmla="val 8525"/>
              </a:avLst>
            </a:prstGeom>
            <a:solidFill>
              <a:srgbClr val="FFFFFF"/>
            </a:solidFill>
            <a:ln w="15875"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>
              <a:off x="1569" y="2640"/>
              <a:ext cx="7412" cy="626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2880" y="210820"/>
            <a:ext cx="3879850" cy="1054735"/>
            <a:chOff x="288" y="332"/>
            <a:chExt cx="611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49" y="532"/>
              <a:ext cx="44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二、消防基本知识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76350" y="4166235"/>
            <a:ext cx="4658360" cy="1096010"/>
            <a:chOff x="2010" y="6561"/>
            <a:chExt cx="7336" cy="1726"/>
          </a:xfrm>
        </p:grpSpPr>
        <p:grpSp>
          <p:nvGrpSpPr>
            <p:cNvPr id="17" name="组合 16"/>
            <p:cNvGrpSpPr/>
            <p:nvPr/>
          </p:nvGrpSpPr>
          <p:grpSpPr>
            <a:xfrm>
              <a:off x="2010" y="6561"/>
              <a:ext cx="1726" cy="1726"/>
              <a:chOff x="2010" y="6561"/>
              <a:chExt cx="1726" cy="1726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2010" y="6561"/>
                <a:ext cx="1727" cy="1727"/>
              </a:xfrm>
              <a:prstGeom prst="ellipse">
                <a:avLst/>
              </a:prstGeom>
              <a:solidFill>
                <a:srgbClr val="DE2D29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仿宋_GB2312" panose="02010609030101010101" pitchFamily="1" charset="-122"/>
                  <a:ea typeface="仿宋_GB2312" panose="02010609030101010101" pitchFamily="1" charset="-122"/>
                  <a:sym typeface="+mn-ea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2101" y="7135"/>
                <a:ext cx="154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“四懂”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</p:grp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4076" y="6656"/>
              <a:ext cx="5271" cy="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懂得岗位火灾的危险性，懂得预防火灾的措施，懂得扑救火灾的方法，懂得逃生的方法.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07760" y="4172585"/>
            <a:ext cx="4587875" cy="1096010"/>
            <a:chOff x="9776" y="6571"/>
            <a:chExt cx="7225" cy="1726"/>
          </a:xfrm>
        </p:grpSpPr>
        <p:grpSp>
          <p:nvGrpSpPr>
            <p:cNvPr id="16" name="组合 15"/>
            <p:cNvGrpSpPr/>
            <p:nvPr/>
          </p:nvGrpSpPr>
          <p:grpSpPr>
            <a:xfrm>
              <a:off x="9776" y="6571"/>
              <a:ext cx="1726" cy="1726"/>
              <a:chOff x="9776" y="6571"/>
              <a:chExt cx="1726" cy="1726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9776" y="6571"/>
                <a:ext cx="1727" cy="1727"/>
              </a:xfrm>
              <a:prstGeom prst="ellipse">
                <a:avLst/>
              </a:prstGeom>
              <a:solidFill>
                <a:srgbClr val="DE2D29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9867" y="7145"/>
                <a:ext cx="154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  <a:sym typeface="+mn-ea"/>
                  </a:rPr>
                  <a:t>“四会”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endParaRPr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4"/>
              </p:custDataLst>
            </p:nvPr>
          </p:nvSpPr>
          <p:spPr>
            <a:xfrm>
              <a:off x="11731" y="6888"/>
              <a:ext cx="5271" cy="1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会使用消防器材，会报火警，会扑救初起火灾，会组织疏散逃生。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33425" y="1569085"/>
            <a:ext cx="10678160" cy="1832610"/>
            <a:chOff x="1155" y="2471"/>
            <a:chExt cx="16816" cy="2886"/>
          </a:xfrm>
        </p:grpSpPr>
        <p:sp>
          <p:nvSpPr>
            <p:cNvPr id="4" name="圆角矩形 3"/>
            <p:cNvSpPr/>
            <p:nvPr/>
          </p:nvSpPr>
          <p:spPr>
            <a:xfrm>
              <a:off x="1155" y="2471"/>
              <a:ext cx="16816" cy="2886"/>
            </a:xfrm>
            <a:prstGeom prst="roundRect">
              <a:avLst>
                <a:gd name="adj" fmla="val 9598"/>
              </a:avLst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>
              <p:custDataLst>
                <p:tags r:id="rId5"/>
              </p:custDataLst>
            </p:nvPr>
          </p:nvSpPr>
          <p:spPr>
            <a:xfrm>
              <a:off x="1532" y="3685"/>
              <a:ext cx="9778" cy="1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一、检查消除火灾隐患能力。二、组织扑救初起火灾能力。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三、组织人员疏散逃生能力。四、消防宣传教育培训能力。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55" name="文本框 54"/>
            <p:cNvSpPr txBox="1"/>
            <p:nvPr>
              <p:custDataLst>
                <p:tags r:id="rId6"/>
              </p:custDataLst>
            </p:nvPr>
          </p:nvSpPr>
          <p:spPr>
            <a:xfrm>
              <a:off x="1532" y="3057"/>
              <a:ext cx="448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sz="20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消防安全“四个能力</a:t>
              </a: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”</a:t>
              </a:r>
              <a:endParaRPr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>
            <a:xfrm>
              <a:off x="10719" y="2471"/>
              <a:ext cx="7252" cy="288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252" h="2886">
                  <a:moveTo>
                    <a:pt x="277" y="0"/>
                  </a:moveTo>
                  <a:lnTo>
                    <a:pt x="6975" y="0"/>
                  </a:lnTo>
                  <a:cubicBezTo>
                    <a:pt x="7128" y="0"/>
                    <a:pt x="7252" y="124"/>
                    <a:pt x="7252" y="277"/>
                  </a:cubicBezTo>
                  <a:lnTo>
                    <a:pt x="7252" y="2609"/>
                  </a:lnTo>
                  <a:cubicBezTo>
                    <a:pt x="7252" y="2762"/>
                    <a:pt x="7128" y="2886"/>
                    <a:pt x="6975" y="2886"/>
                  </a:cubicBezTo>
                  <a:lnTo>
                    <a:pt x="277" y="2886"/>
                  </a:lnTo>
                  <a:cubicBezTo>
                    <a:pt x="124" y="2886"/>
                    <a:pt x="0" y="2762"/>
                    <a:pt x="0" y="2609"/>
                  </a:cubicBezTo>
                  <a:lnTo>
                    <a:pt x="0" y="277"/>
                  </a:lnTo>
                  <a:cubicBezTo>
                    <a:pt x="0" y="124"/>
                    <a:pt x="124" y="0"/>
                    <a:pt x="277" y="0"/>
                  </a:cubicBezTo>
                  <a:close/>
                </a:path>
              </a:pathLst>
            </a:cu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0" y="2542540"/>
            <a:ext cx="12192000" cy="2838450"/>
          </a:xfrm>
          <a:prstGeom prst="rect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同心圆 22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-651510" y="-9525"/>
            <a:ext cx="3374390" cy="2048510"/>
            <a:chOff x="-1026" y="-15"/>
            <a:chExt cx="5314" cy="3226"/>
          </a:xfrm>
        </p:grpSpPr>
        <p:cxnSp>
          <p:nvCxnSpPr>
            <p:cNvPr id="70" name="直接连接符 69"/>
            <p:cNvCxnSpPr/>
            <p:nvPr/>
          </p:nvCxnSpPr>
          <p:spPr>
            <a:xfrm flipH="1">
              <a:off x="-102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-76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-49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-23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3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29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H="1">
              <a:off x="56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H="1">
              <a:off x="82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109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H="1">
              <a:off x="135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162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同侧圆角矩形 91"/>
          <p:cNvSpPr/>
          <p:nvPr/>
        </p:nvSpPr>
        <p:spPr>
          <a:xfrm>
            <a:off x="0" y="6433820"/>
            <a:ext cx="12191365" cy="444500"/>
          </a:xfrm>
          <a:prstGeom prst="round2SameRect">
            <a:avLst>
              <a:gd name="adj1" fmla="val 26576"/>
              <a:gd name="adj2" fmla="val 0"/>
            </a:avLst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7820" y="298450"/>
            <a:ext cx="8272780" cy="431800"/>
            <a:chOff x="532" y="470"/>
            <a:chExt cx="13028" cy="680"/>
          </a:xfrm>
        </p:grpSpPr>
        <p:grpSp>
          <p:nvGrpSpPr>
            <p:cNvPr id="50" name="组合 49"/>
            <p:cNvGrpSpPr/>
            <p:nvPr/>
          </p:nvGrpSpPr>
          <p:grpSpPr>
            <a:xfrm>
              <a:off x="532" y="470"/>
              <a:ext cx="683" cy="680"/>
              <a:chOff x="444285" y="-2014780"/>
              <a:chExt cx="1038385" cy="1033221"/>
            </a:xfrm>
            <a:solidFill>
              <a:srgbClr val="DE2D29"/>
            </a:solidFill>
          </p:grpSpPr>
          <p:sp>
            <p:nvSpPr>
              <p:cNvPr id="47" name="任意多边形: 形状 46"/>
              <p:cNvSpPr/>
              <p:nvPr/>
            </p:nvSpPr>
            <p:spPr>
              <a:xfrm>
                <a:off x="449451" y="-201478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446868" y="-1629905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444285" y="-124503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660" y="496"/>
              <a:ext cx="11900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Bold" panose="020B0800000000000000" pitchFamily="34" charset="-122"/>
                </a:rPr>
                <a:t>秦皇岛市职业技术学校</a:t>
              </a:r>
              <a:endPara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43" name="等腰三角形 42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673225" y="875665"/>
            <a:ext cx="8932545" cy="4058285"/>
            <a:chOff x="2635" y="1995"/>
            <a:chExt cx="14067" cy="6391"/>
          </a:xfrm>
        </p:grpSpPr>
        <p:sp>
          <p:nvSpPr>
            <p:cNvPr id="62" name="文本框 61"/>
            <p:cNvSpPr txBox="1"/>
            <p:nvPr/>
          </p:nvSpPr>
          <p:spPr>
            <a:xfrm>
              <a:off x="2635" y="1995"/>
              <a:ext cx="13930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9600" cap="all" dirty="0">
                  <a:ln>
                    <a:solidFill>
                      <a:srgbClr val="B6C7D2">
                        <a:alpha val="40000"/>
                      </a:srgbClr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PART THREE</a:t>
              </a:r>
              <a:endParaRPr lang="en-US" altLang="zh-CN" sz="9600" cap="all" dirty="0">
                <a:ln>
                  <a:solidFill>
                    <a:srgbClr val="B6C7D2">
                      <a:alpha val="40000"/>
                    </a:srgbClr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700" y="5038"/>
              <a:ext cx="1400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7200" b="1" dirty="0">
                  <a:solidFill>
                    <a:schemeClr val="bg1"/>
                  </a:solidFill>
                  <a:latin typeface="思源宋体 CN Heavy" pitchFamily="18" charset="-122"/>
                  <a:ea typeface="思源宋体 CN Heavy" pitchFamily="18" charset="-122"/>
                </a:rPr>
                <a:t>灭火器的种类及使用</a:t>
              </a:r>
              <a:endParaRPr lang="zh-CN" altLang="en-US" sz="7200" b="1" dirty="0">
                <a:solidFill>
                  <a:schemeClr val="bg1"/>
                </a:solidFill>
                <a:latin typeface="思源宋体 CN Heavy" pitchFamily="18" charset="-122"/>
                <a:ea typeface="思源宋体 CN Heavy" pitchFamily="18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961" y="7146"/>
              <a:ext cx="13278" cy="124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rPr>
                <a:t>灭火器、消火栓、消防警铃、消防梯、消防标牌、消防水带、烟感、温感、消防应急灯、安全出口指示灯、室内消火栓、救生绳、太平斧等。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976" y="3155"/>
              <a:ext cx="3248" cy="941"/>
              <a:chOff x="8236" y="2765"/>
              <a:chExt cx="2040" cy="941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8236" y="2765"/>
                <a:ext cx="2040" cy="941"/>
              </a:xfrm>
              <a:prstGeom prst="roundRect">
                <a:avLst>
                  <a:gd name="adj" fmla="val 20297"/>
                </a:avLst>
              </a:prstGeom>
              <a:solidFill>
                <a:srgbClr val="DE2D2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汉仪旗黑-55简" panose="00020600040101010101" charset="-128"/>
                  <a:ea typeface="汉仪旗黑-55简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8546" y="2979"/>
                <a:ext cx="1420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/ 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第三章节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 /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8892" y="8363"/>
              <a:ext cx="1417" cy="0"/>
            </a:xfrm>
            <a:prstGeom prst="line">
              <a:avLst/>
            </a:prstGeom>
            <a:ln w="63500" cap="rnd">
              <a:solidFill>
                <a:srgbClr val="DE2D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8178800" y="5605780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82" name="组合 81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8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87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9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95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98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10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1957050" y="5397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三、灭火器的种类及使用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6450" y="3429635"/>
            <a:ext cx="10694670" cy="2354580"/>
            <a:chOff x="1270" y="5401"/>
            <a:chExt cx="16842" cy="3708"/>
          </a:xfrm>
        </p:grpSpPr>
        <p:sp>
          <p:nvSpPr>
            <p:cNvPr id="8" name="圆角矩形 7"/>
            <p:cNvSpPr/>
            <p:nvPr>
              <p:custDataLst>
                <p:tags r:id="rId3"/>
              </p:custDataLst>
            </p:nvPr>
          </p:nvSpPr>
          <p:spPr>
            <a:xfrm>
              <a:off x="1270" y="5401"/>
              <a:ext cx="16843" cy="3708"/>
            </a:xfrm>
            <a:prstGeom prst="roundRect">
              <a:avLst>
                <a:gd name="adj" fmla="val 5981"/>
              </a:avLst>
            </a:prstGeom>
            <a:solidFill>
              <a:srgbClr val="FFFFFF"/>
            </a:solidFill>
            <a:ln w="15875"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1719" y="6063"/>
              <a:ext cx="325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常见的消防器材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5"/>
              </p:custDataLst>
            </p:nvPr>
          </p:nvSpPr>
          <p:spPr>
            <a:xfrm>
              <a:off x="1719" y="6797"/>
              <a:ext cx="8058" cy="1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灭火器、消火栓、消防警铃、消防梯、消防标牌、消防水带、烟感、温感、消防应急灯、安全出口指示灯、室内消火栓、救生绳、太平斧等。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91565" y="2235200"/>
            <a:ext cx="5116830" cy="899160"/>
            <a:chOff x="1719" y="3520"/>
            <a:chExt cx="8058" cy="1416"/>
          </a:xfrm>
        </p:grpSpPr>
        <p:sp>
          <p:nvSpPr>
            <p:cNvPr id="14" name="文本框 13"/>
            <p:cNvSpPr txBox="1"/>
            <p:nvPr>
              <p:custDataLst>
                <p:tags r:id="rId6"/>
              </p:custDataLst>
            </p:nvPr>
          </p:nvSpPr>
          <p:spPr>
            <a:xfrm>
              <a:off x="1719" y="3520"/>
              <a:ext cx="371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消防器材主要包括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7"/>
              </p:custDataLst>
            </p:nvPr>
          </p:nvSpPr>
          <p:spPr>
            <a:xfrm>
              <a:off x="1719" y="4311"/>
              <a:ext cx="8058" cy="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灭火器、消火栓系统、消防破拆工具。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pic>
        <p:nvPicPr>
          <p:cNvPr id="17" name="图片 16" descr="未标题-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392545" y="1265555"/>
            <a:ext cx="4892040" cy="4137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三、灭火器的种类及使用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3"/>
            </p:custDataLst>
          </p:nvPr>
        </p:nvGrpSpPr>
        <p:grpSpPr>
          <a:xfrm>
            <a:off x="3159760" y="1542415"/>
            <a:ext cx="7104380" cy="914400"/>
            <a:chOff x="4142" y="2429"/>
            <a:chExt cx="11188" cy="1440"/>
          </a:xfrm>
        </p:grpSpPr>
        <p:sp>
          <p:nvSpPr>
            <p:cNvPr id="14" name="文本框 13"/>
            <p:cNvSpPr txBox="1"/>
            <p:nvPr>
              <p:custDataLst>
                <p:tags r:id="rId4"/>
              </p:custDataLst>
            </p:nvPr>
          </p:nvSpPr>
          <p:spPr>
            <a:xfrm>
              <a:off x="6059" y="2463"/>
              <a:ext cx="427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按其移动方式可分为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6059" y="3091"/>
              <a:ext cx="9271" cy="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手提式和推车式。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6"/>
              </p:custDataLst>
            </p:nvPr>
          </p:nvSpPr>
          <p:spPr>
            <a:xfrm>
              <a:off x="4142" y="2429"/>
              <a:ext cx="1440" cy="1440"/>
            </a:xfrm>
            <a:prstGeom prst="ellips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 descr="灭火器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 cstate="screen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42" y="2729"/>
              <a:ext cx="840" cy="840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>
            <p:custDataLst>
              <p:tags r:id="rId10"/>
            </p:custDataLst>
          </p:nvPr>
        </p:nvGrpSpPr>
        <p:grpSpPr>
          <a:xfrm>
            <a:off x="4321810" y="3030220"/>
            <a:ext cx="5549265" cy="950595"/>
            <a:chOff x="5972" y="4772"/>
            <a:chExt cx="8739" cy="1497"/>
          </a:xfrm>
        </p:grpSpPr>
        <p:sp>
          <p:nvSpPr>
            <p:cNvPr id="7" name="椭圆 6"/>
            <p:cNvSpPr/>
            <p:nvPr>
              <p:custDataLst>
                <p:tags r:id="rId11"/>
              </p:custDataLst>
            </p:nvPr>
          </p:nvSpPr>
          <p:spPr>
            <a:xfrm>
              <a:off x="5972" y="4829"/>
              <a:ext cx="1440" cy="1440"/>
            </a:xfrm>
            <a:prstGeom prst="ellips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>
              <p:custDataLst>
                <p:tags r:id="rId12"/>
              </p:custDataLst>
            </p:nvPr>
          </p:nvSpPr>
          <p:spPr>
            <a:xfrm>
              <a:off x="7639" y="4772"/>
              <a:ext cx="679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按驱动灭火剂的动力来源可分为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3"/>
              </p:custDataLst>
            </p:nvPr>
          </p:nvSpPr>
          <p:spPr>
            <a:xfrm>
              <a:off x="7639" y="5400"/>
              <a:ext cx="7072" cy="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储气瓶式、储压式、化学反应式。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pic>
          <p:nvPicPr>
            <p:cNvPr id="15" name="图片 14" descr="灭火器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8" cstate="screen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72" y="5129"/>
              <a:ext cx="840" cy="840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5483860" y="4590415"/>
            <a:ext cx="5581015" cy="914400"/>
            <a:chOff x="7802" y="7229"/>
            <a:chExt cx="8789" cy="1440"/>
          </a:xfrm>
        </p:grpSpPr>
        <p:sp>
          <p:nvSpPr>
            <p:cNvPr id="8" name="椭圆 7"/>
            <p:cNvSpPr/>
            <p:nvPr>
              <p:custDataLst>
                <p:tags r:id="rId16"/>
              </p:custDataLst>
            </p:nvPr>
          </p:nvSpPr>
          <p:spPr>
            <a:xfrm>
              <a:off x="7802" y="7229"/>
              <a:ext cx="1440" cy="1440"/>
            </a:xfrm>
            <a:prstGeom prst="ellips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>
              <p:custDataLst>
                <p:tags r:id="rId17"/>
              </p:custDataLst>
            </p:nvPr>
          </p:nvSpPr>
          <p:spPr>
            <a:xfrm>
              <a:off x="9519" y="7372"/>
              <a:ext cx="679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按所充装的灭火剂则又可分为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8"/>
              </p:custDataLst>
            </p:nvPr>
          </p:nvSpPr>
          <p:spPr>
            <a:xfrm>
              <a:off x="9519" y="8000"/>
              <a:ext cx="7072" cy="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泡沫、干粉、卤代烷、二氧化碳等。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pic>
          <p:nvPicPr>
            <p:cNvPr id="17" name="图片 16" descr="灭火器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8" cstate="screen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02" y="7529"/>
              <a:ext cx="840" cy="840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094740" y="2689860"/>
            <a:ext cx="2650490" cy="3416935"/>
            <a:chOff x="1107" y="4236"/>
            <a:chExt cx="4174" cy="538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0" cstate="screen"/>
            <a:stretch>
              <a:fillRect/>
            </a:stretch>
          </p:blipFill>
          <p:spPr>
            <a:xfrm>
              <a:off x="1724" y="4236"/>
              <a:ext cx="2941" cy="4440"/>
            </a:xfrm>
            <a:prstGeom prst="rect">
              <a:avLst/>
            </a:prstGeom>
          </p:spPr>
        </p:pic>
        <p:sp>
          <p:nvSpPr>
            <p:cNvPr id="19" name="圆角矩形 18"/>
            <p:cNvSpPr/>
            <p:nvPr>
              <p:custDataLst>
                <p:tags r:id="rId21"/>
              </p:custDataLst>
            </p:nvPr>
          </p:nvSpPr>
          <p:spPr>
            <a:xfrm>
              <a:off x="1107" y="8923"/>
              <a:ext cx="4175" cy="695"/>
            </a:xfrm>
            <a:prstGeom prst="roundRect">
              <a:avLst>
                <a:gd name="adj" fmla="val 50000"/>
              </a:avLst>
            </a:prstGeom>
            <a:solidFill>
              <a:srgbClr val="DE2D29"/>
            </a:solidFill>
            <a:ln w="15875">
              <a:noFill/>
            </a:ln>
            <a:effectLst>
              <a:outerShdw blurRad="127000" dist="63500" dir="2700000" algn="tl" rotWithShape="0">
                <a:srgbClr val="B6C7D2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灭火器的种类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三、灭火器的种类及使用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pic>
        <p:nvPicPr>
          <p:cNvPr id="4" name="6fe78c5d9bf8c1e638fdda6d9b737468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040380" y="798195"/>
            <a:ext cx="7885430" cy="6417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三、灭火器的种类及使用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76325" y="1341755"/>
            <a:ext cx="2788920" cy="1374140"/>
            <a:chOff x="1695" y="2113"/>
            <a:chExt cx="4392" cy="2164"/>
          </a:xfrm>
        </p:grpSpPr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1695" y="2113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01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4"/>
              </p:custDataLst>
            </p:nvPr>
          </p:nvSpPr>
          <p:spPr>
            <a:xfrm>
              <a:off x="1695" y="2741"/>
              <a:ext cx="4392" cy="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使用手提式干粉灭火器时，应手提灭火器的提把，迅速赶到着火处。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76325" y="2987675"/>
            <a:ext cx="2788920" cy="1374140"/>
            <a:chOff x="1695" y="4705"/>
            <a:chExt cx="4392" cy="2164"/>
          </a:xfrm>
        </p:grpSpPr>
        <p:sp>
          <p:nvSpPr>
            <p:cNvPr id="9" name="文本框 8"/>
            <p:cNvSpPr txBox="1"/>
            <p:nvPr>
              <p:custDataLst>
                <p:tags r:id="rId5"/>
              </p:custDataLst>
            </p:nvPr>
          </p:nvSpPr>
          <p:spPr>
            <a:xfrm>
              <a:off x="1695" y="4705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02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6"/>
              </p:custDataLst>
            </p:nvPr>
          </p:nvSpPr>
          <p:spPr>
            <a:xfrm>
              <a:off x="1695" y="5333"/>
              <a:ext cx="4392" cy="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在距离起火点5米左右处，放下灭火器。在室外使用时，应占据上风方向。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76325" y="4676140"/>
            <a:ext cx="2788920" cy="1670050"/>
            <a:chOff x="1695" y="7364"/>
            <a:chExt cx="4392" cy="2630"/>
          </a:xfrm>
        </p:grpSpPr>
        <p:sp>
          <p:nvSpPr>
            <p:cNvPr id="13" name="文本框 12"/>
            <p:cNvSpPr txBox="1"/>
            <p:nvPr>
              <p:custDataLst>
                <p:tags r:id="rId7"/>
              </p:custDataLst>
            </p:nvPr>
          </p:nvSpPr>
          <p:spPr>
            <a:xfrm>
              <a:off x="1695" y="7364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03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8"/>
              </p:custDataLst>
            </p:nvPr>
          </p:nvSpPr>
          <p:spPr>
            <a:xfrm>
              <a:off x="1695" y="7992"/>
              <a:ext cx="4392" cy="2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先拔下保险销，一只手握住喷嘴，另一只手用力压下压把，干粉便会从喷嘴喷射出来。  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400415" y="1322705"/>
            <a:ext cx="2894965" cy="2087880"/>
            <a:chOff x="13229" y="2083"/>
            <a:chExt cx="4559" cy="3288"/>
          </a:xfrm>
        </p:grpSpPr>
        <p:sp>
          <p:nvSpPr>
            <p:cNvPr id="17" name="文本框 16"/>
            <p:cNvSpPr txBox="1"/>
            <p:nvPr>
              <p:custDataLst>
                <p:tags r:id="rId9"/>
              </p:custDataLst>
            </p:nvPr>
          </p:nvSpPr>
          <p:spPr>
            <a:xfrm>
              <a:off x="13510" y="2083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04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10"/>
              </p:custDataLst>
            </p:nvPr>
          </p:nvSpPr>
          <p:spPr>
            <a:xfrm>
              <a:off x="13229" y="2905"/>
              <a:ext cx="4559" cy="2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用干粉灭火器扑救流散液体火灾时，应从火焰侧面，对准火焰根部喷射，并由近而远，左右扫射快速推进，直至把火焰全部扑灭。  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400415" y="3644265"/>
            <a:ext cx="2894965" cy="2409190"/>
            <a:chOff x="13229" y="5739"/>
            <a:chExt cx="4559" cy="3794"/>
          </a:xfrm>
        </p:grpSpPr>
        <p:sp>
          <p:nvSpPr>
            <p:cNvPr id="19" name="文本框 18"/>
            <p:cNvSpPr txBox="1"/>
            <p:nvPr>
              <p:custDataLst>
                <p:tags r:id="rId11"/>
              </p:custDataLst>
            </p:nvPr>
          </p:nvSpPr>
          <p:spPr>
            <a:xfrm>
              <a:off x="13510" y="5739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05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2"/>
              </p:custDataLst>
            </p:nvPr>
          </p:nvSpPr>
          <p:spPr>
            <a:xfrm>
              <a:off x="13229" y="6603"/>
              <a:ext cx="4559" cy="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用干粉灭火器扑救固体物质火灾时，应使灭火器嘴对准燃烧最猛烈处，左右扫射，并应尽量使干粉灭火剂均匀地喷酒在燃烧物的表面，直至把火全部扑灭。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93235" y="1564005"/>
            <a:ext cx="4069080" cy="4213225"/>
            <a:chOff x="6761" y="2463"/>
            <a:chExt cx="6408" cy="6635"/>
          </a:xfrm>
        </p:grpSpPr>
        <p:sp>
          <p:nvSpPr>
            <p:cNvPr id="21" name="椭圆 20"/>
            <p:cNvSpPr/>
            <p:nvPr/>
          </p:nvSpPr>
          <p:spPr>
            <a:xfrm>
              <a:off x="6761" y="2690"/>
              <a:ext cx="6408" cy="6408"/>
            </a:xfrm>
            <a:prstGeom prst="ellipse">
              <a:avLst/>
            </a:prstGeom>
            <a:solidFill>
              <a:srgbClr val="FA6420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>
              <p:custDataLst>
                <p:tags r:id="rId13"/>
              </p:custDataLst>
            </p:nvPr>
          </p:nvSpPr>
          <p:spPr>
            <a:xfrm>
              <a:off x="8106" y="6603"/>
              <a:ext cx="371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2000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灭火器使用方法</a:t>
              </a:r>
              <a:endParaRPr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4"/>
              </p:custDataLst>
            </p:nvPr>
          </p:nvSpPr>
          <p:spPr>
            <a:xfrm>
              <a:off x="7958" y="7394"/>
              <a:ext cx="4014" cy="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手提式ABC干粉灭火器的使用方法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pic>
          <p:nvPicPr>
            <p:cNvPr id="3" name="图片 2" descr="51miz-E1005711-3C55BFC7"/>
            <p:cNvPicPr>
              <a:picLocks noChangeAspect="1"/>
            </p:cNvPicPr>
            <p:nvPr/>
          </p:nvPicPr>
          <p:blipFill>
            <a:blip r:embed="rId15" cstate="screen"/>
            <a:stretch>
              <a:fillRect/>
            </a:stretch>
          </p:blipFill>
          <p:spPr>
            <a:xfrm>
              <a:off x="7958" y="2463"/>
              <a:ext cx="4140" cy="414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三、灭火器的种类及使用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7821930" y="797560"/>
            <a:ext cx="3933190" cy="266128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4"/>
          <a:stretch>
            <a:fillRect/>
          </a:stretch>
        </p:blipFill>
        <p:spPr>
          <a:xfrm>
            <a:off x="4259580" y="798195"/>
            <a:ext cx="3452495" cy="266065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6896100" y="3753485"/>
            <a:ext cx="4570095" cy="270637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1179195" y="3562350"/>
            <a:ext cx="4369435" cy="30892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84835" y="1144905"/>
            <a:ext cx="34798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ym typeface="+mn-ea"/>
              </a:rPr>
              <a:t>演练</a:t>
            </a:r>
            <a:r>
              <a:rPr lang="zh-CN" altLang="en-US"/>
              <a:t>：</a:t>
            </a:r>
            <a:endParaRPr lang="zh-CN" altLang="en-US"/>
          </a:p>
          <a:p>
            <a:r>
              <a:rPr lang="zh-CN" altLang="en-US"/>
              <a:t>厨房着火</a:t>
            </a:r>
            <a:endParaRPr lang="zh-CN" altLang="en-US"/>
          </a:p>
          <a:p>
            <a:r>
              <a:rPr lang="zh-CN" altLang="en-US"/>
              <a:t>电器着火</a:t>
            </a:r>
            <a:endParaRPr lang="zh-CN" altLang="en-US"/>
          </a:p>
          <a:p>
            <a:r>
              <a:rPr lang="zh-CN" altLang="en-US"/>
              <a:t>木材着火</a:t>
            </a:r>
            <a:endParaRPr lang="zh-CN" altLang="en-US"/>
          </a:p>
          <a:p>
            <a:r>
              <a:rPr lang="zh-CN" altLang="en-US"/>
              <a:t>图书着火</a:t>
            </a:r>
            <a:endParaRPr lang="zh-CN" altLang="en-US"/>
          </a:p>
          <a:p>
            <a:r>
              <a:rPr lang="zh-CN" altLang="en-US"/>
              <a:t>怎么挑选灭火器，怎么使用？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0" y="2542540"/>
            <a:ext cx="12192000" cy="2838450"/>
          </a:xfrm>
          <a:prstGeom prst="rect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同心圆 22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-651510" y="-9525"/>
            <a:ext cx="3374390" cy="2048510"/>
            <a:chOff x="-1026" y="-15"/>
            <a:chExt cx="5314" cy="3226"/>
          </a:xfrm>
        </p:grpSpPr>
        <p:cxnSp>
          <p:nvCxnSpPr>
            <p:cNvPr id="70" name="直接连接符 69"/>
            <p:cNvCxnSpPr/>
            <p:nvPr/>
          </p:nvCxnSpPr>
          <p:spPr>
            <a:xfrm flipH="1">
              <a:off x="-102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-76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-49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-23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3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29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H="1">
              <a:off x="56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H="1">
              <a:off x="82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109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H="1">
              <a:off x="135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162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同侧圆角矩形 91"/>
          <p:cNvSpPr/>
          <p:nvPr/>
        </p:nvSpPr>
        <p:spPr>
          <a:xfrm>
            <a:off x="0" y="6433820"/>
            <a:ext cx="12191365" cy="444500"/>
          </a:xfrm>
          <a:prstGeom prst="round2SameRect">
            <a:avLst>
              <a:gd name="adj1" fmla="val 26576"/>
              <a:gd name="adj2" fmla="val 0"/>
            </a:avLst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7820" y="298450"/>
            <a:ext cx="8272780" cy="723265"/>
            <a:chOff x="532" y="470"/>
            <a:chExt cx="13028" cy="1139"/>
          </a:xfrm>
        </p:grpSpPr>
        <p:grpSp>
          <p:nvGrpSpPr>
            <p:cNvPr id="50" name="组合 49"/>
            <p:cNvGrpSpPr/>
            <p:nvPr/>
          </p:nvGrpSpPr>
          <p:grpSpPr>
            <a:xfrm>
              <a:off x="532" y="470"/>
              <a:ext cx="683" cy="680"/>
              <a:chOff x="444285" y="-2014780"/>
              <a:chExt cx="1038385" cy="1033221"/>
            </a:xfrm>
            <a:solidFill>
              <a:srgbClr val="DE2D29"/>
            </a:solidFill>
          </p:grpSpPr>
          <p:sp>
            <p:nvSpPr>
              <p:cNvPr id="47" name="任意多边形: 形状 46"/>
              <p:cNvSpPr/>
              <p:nvPr/>
            </p:nvSpPr>
            <p:spPr>
              <a:xfrm>
                <a:off x="449451" y="-201478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446868" y="-1629905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444285" y="-124503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660" y="496"/>
              <a:ext cx="11900" cy="11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Bold" panose="020B0800000000000000" pitchFamily="34" charset="-122"/>
                </a:rPr>
                <a:t>秦皇岛市职业技术学校</a:t>
              </a:r>
              <a:endParaRPr lang="zh-CN" altLang="zh-CN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endParaRPr>
            </a:p>
            <a:p>
              <a:endPara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43" name="等腰三角形 42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673225" y="875665"/>
            <a:ext cx="8932545" cy="4058285"/>
            <a:chOff x="2635" y="1995"/>
            <a:chExt cx="14067" cy="6391"/>
          </a:xfrm>
        </p:grpSpPr>
        <p:sp>
          <p:nvSpPr>
            <p:cNvPr id="62" name="文本框 61"/>
            <p:cNvSpPr txBox="1"/>
            <p:nvPr/>
          </p:nvSpPr>
          <p:spPr>
            <a:xfrm>
              <a:off x="2635" y="1995"/>
              <a:ext cx="13930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9600" cap="all" dirty="0">
                  <a:ln>
                    <a:solidFill>
                      <a:srgbClr val="B6C7D2">
                        <a:alpha val="40000"/>
                      </a:srgbClr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PART FOUR</a:t>
              </a:r>
              <a:endParaRPr lang="en-US" altLang="zh-CN" sz="9600" cap="all" dirty="0">
                <a:ln>
                  <a:solidFill>
                    <a:srgbClr val="B6C7D2">
                      <a:alpha val="40000"/>
                    </a:srgbClr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700" y="5038"/>
              <a:ext cx="1400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7200" b="1" dirty="0">
                  <a:solidFill>
                    <a:schemeClr val="bg1"/>
                  </a:solidFill>
                  <a:latin typeface="思源宋体 CN Heavy" pitchFamily="18" charset="-122"/>
                  <a:ea typeface="思源宋体 CN Heavy" pitchFamily="18" charset="-122"/>
                </a:rPr>
                <a:t>火灾报警</a:t>
              </a:r>
              <a:endParaRPr lang="zh-CN" altLang="en-US" sz="7200" b="1" dirty="0">
                <a:solidFill>
                  <a:schemeClr val="bg1"/>
                </a:solidFill>
                <a:latin typeface="思源宋体 CN Heavy" pitchFamily="18" charset="-122"/>
                <a:ea typeface="思源宋体 CN Heavy" pitchFamily="18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961" y="7146"/>
              <a:ext cx="13278" cy="124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rPr>
                <a:t>接通电话后，要讲清失火单位的名称、地址，什么东西着火，火势大小，有无人员被困，有无爆炸和毒气泄漏。同时还要注意听清接警中心提出的问题，并正确回答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976" y="3155"/>
              <a:ext cx="3248" cy="941"/>
              <a:chOff x="8236" y="2765"/>
              <a:chExt cx="2040" cy="941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8236" y="2765"/>
                <a:ext cx="2040" cy="941"/>
              </a:xfrm>
              <a:prstGeom prst="roundRect">
                <a:avLst>
                  <a:gd name="adj" fmla="val 20297"/>
                </a:avLst>
              </a:prstGeom>
              <a:solidFill>
                <a:srgbClr val="DE2D2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汉仪旗黑-55简" panose="00020600040101010101" charset="-128"/>
                  <a:ea typeface="汉仪旗黑-55简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8546" y="2979"/>
                <a:ext cx="1420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/ 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第四章节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 /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8892" y="8363"/>
              <a:ext cx="1417" cy="0"/>
            </a:xfrm>
            <a:prstGeom prst="line">
              <a:avLst/>
            </a:prstGeom>
            <a:ln w="63500" cap="rnd">
              <a:solidFill>
                <a:srgbClr val="DE2D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8178800" y="5605780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82" name="组合 81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8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87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9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95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98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10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四、火灾报警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76415" y="1324610"/>
            <a:ext cx="4036060" cy="4768215"/>
            <a:chOff x="10829" y="2086"/>
            <a:chExt cx="6356" cy="7509"/>
          </a:xfrm>
        </p:grpSpPr>
        <p:sp>
          <p:nvSpPr>
            <p:cNvPr id="17" name="文本框 16"/>
            <p:cNvSpPr txBox="1"/>
            <p:nvPr>
              <p:custDataLst>
                <p:tags r:id="rId3"/>
              </p:custDataLst>
            </p:nvPr>
          </p:nvSpPr>
          <p:spPr>
            <a:xfrm>
              <a:off x="10829" y="2086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03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4"/>
              </p:custDataLst>
            </p:nvPr>
          </p:nvSpPr>
          <p:spPr>
            <a:xfrm>
              <a:off x="10829" y="2714"/>
              <a:ext cx="6357" cy="1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把自已的电话号码和姓名告诉接警中心，以便联系。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5"/>
              </p:custDataLst>
            </p:nvPr>
          </p:nvSpPr>
          <p:spPr>
            <a:xfrm>
              <a:off x="10829" y="4073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04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10829" y="4701"/>
              <a:ext cx="6357" cy="2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打完电话后，要立即到交叉路口等候消防车的到来，引导消防车迅速赶到火灾现场。还要迅速组织人员疏通消防通道，清除障碍物，使消防车到达火场后能立即进入最佳位置灭火救援。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7"/>
              </p:custDataLst>
            </p:nvPr>
          </p:nvSpPr>
          <p:spPr>
            <a:xfrm>
              <a:off x="10829" y="7431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05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8"/>
              </p:custDataLst>
            </p:nvPr>
          </p:nvSpPr>
          <p:spPr>
            <a:xfrm>
              <a:off x="10829" y="8059"/>
              <a:ext cx="6357" cy="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如果着火位置发生了新变化，要及时报告消防队，使他们能及时改变灭火战术，取得最佳效果。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53185" y="3337560"/>
            <a:ext cx="4597400" cy="2755900"/>
            <a:chOff x="2131" y="5256"/>
            <a:chExt cx="7240" cy="4340"/>
          </a:xfrm>
        </p:grpSpPr>
        <p:sp>
          <p:nvSpPr>
            <p:cNvPr id="22" name="文本框 21"/>
            <p:cNvSpPr txBox="1"/>
            <p:nvPr>
              <p:custDataLst>
                <p:tags r:id="rId9"/>
              </p:custDataLst>
            </p:nvPr>
          </p:nvSpPr>
          <p:spPr>
            <a:xfrm>
              <a:off x="2131" y="6706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02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0"/>
              </p:custDataLst>
            </p:nvPr>
          </p:nvSpPr>
          <p:spPr>
            <a:xfrm>
              <a:off x="2131" y="7594"/>
              <a:ext cx="6357" cy="2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接通电话后，要讲清失火单位的名称、地址，什么东西着火，火势大小，有无人员被困，有无爆炸和毒气泄漏。同时还要注意听清接警中心提出的问题，并正确回答。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1"/>
              </p:custDataLst>
            </p:nvPr>
          </p:nvSpPr>
          <p:spPr>
            <a:xfrm>
              <a:off x="2131" y="5256"/>
              <a:ext cx="427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01</a:t>
              </a:r>
              <a:endParaRPr lang="en-US" sz="24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2"/>
              </p:custDataLst>
            </p:nvPr>
          </p:nvSpPr>
          <p:spPr>
            <a:xfrm>
              <a:off x="2131" y="5796"/>
              <a:ext cx="6607" cy="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记清火警电话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——</a:t>
              </a:r>
              <a:r>
                <a:rPr lang="zh-CN" altLang="en-US" sz="24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119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9371" y="5523"/>
              <a:ext cx="0" cy="4045"/>
            </a:xfrm>
            <a:prstGeom prst="line">
              <a:avLst/>
            </a:prstGeom>
            <a:ln>
              <a:solidFill>
                <a:srgbClr val="FA642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37615" y="1316355"/>
            <a:ext cx="4857750" cy="1845945"/>
            <a:chOff x="1949" y="2073"/>
            <a:chExt cx="7650" cy="290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3" cstate="screen"/>
            <a:srcRect/>
            <a:stretch>
              <a:fillRect/>
            </a:stretch>
          </p:blipFill>
          <p:spPr>
            <a:xfrm>
              <a:off x="1949" y="2073"/>
              <a:ext cx="7651" cy="290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651" h="2907">
                  <a:moveTo>
                    <a:pt x="485" y="0"/>
                  </a:moveTo>
                  <a:lnTo>
                    <a:pt x="7166" y="0"/>
                  </a:lnTo>
                  <a:cubicBezTo>
                    <a:pt x="7434" y="0"/>
                    <a:pt x="7651" y="217"/>
                    <a:pt x="7651" y="485"/>
                  </a:cubicBezTo>
                  <a:lnTo>
                    <a:pt x="7651" y="2422"/>
                  </a:lnTo>
                  <a:cubicBezTo>
                    <a:pt x="7651" y="2690"/>
                    <a:pt x="7434" y="2907"/>
                    <a:pt x="7166" y="2907"/>
                  </a:cubicBezTo>
                  <a:lnTo>
                    <a:pt x="485" y="2907"/>
                  </a:lnTo>
                  <a:cubicBezTo>
                    <a:pt x="217" y="2907"/>
                    <a:pt x="0" y="2690"/>
                    <a:pt x="0" y="2422"/>
                  </a:cubicBezTo>
                  <a:lnTo>
                    <a:pt x="0" y="485"/>
                  </a:lnTo>
                  <a:cubicBezTo>
                    <a:pt x="0" y="217"/>
                    <a:pt x="217" y="0"/>
                    <a:pt x="485" y="0"/>
                  </a:cubicBezTo>
                  <a:close/>
                </a:path>
              </a:pathLst>
            </a:custGeom>
          </p:spPr>
        </p:pic>
        <p:sp>
          <p:nvSpPr>
            <p:cNvPr id="27" name="文本框 26"/>
            <p:cNvSpPr txBox="1"/>
            <p:nvPr/>
          </p:nvSpPr>
          <p:spPr>
            <a:xfrm>
              <a:off x="2670" y="4352"/>
              <a:ext cx="5530" cy="628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buClrTx/>
                <a:buSzTx/>
                <a:buFontTx/>
                <a:buNone/>
              </a:pPr>
              <a:r>
                <a:rPr lang="zh-CN" altLang="en-US" sz="2000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如何正确报火警</a:t>
              </a:r>
              <a:endParaRPr lang="zh-CN" altLang="en-US" sz="2000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0" y="2542540"/>
            <a:ext cx="12192000" cy="2838450"/>
          </a:xfrm>
          <a:prstGeom prst="rect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同心圆 22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-651510" y="-9525"/>
            <a:ext cx="3374390" cy="2048510"/>
            <a:chOff x="-1026" y="-15"/>
            <a:chExt cx="5314" cy="3226"/>
          </a:xfrm>
        </p:grpSpPr>
        <p:cxnSp>
          <p:nvCxnSpPr>
            <p:cNvPr id="70" name="直接连接符 69"/>
            <p:cNvCxnSpPr/>
            <p:nvPr/>
          </p:nvCxnSpPr>
          <p:spPr>
            <a:xfrm flipH="1">
              <a:off x="-102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-76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-496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-231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3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29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H="1">
              <a:off x="56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H="1">
              <a:off x="82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109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H="1">
              <a:off x="1359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1624" y="-15"/>
              <a:ext cx="2665" cy="3226"/>
            </a:xfrm>
            <a:prstGeom prst="line">
              <a:avLst/>
            </a:prstGeom>
            <a:ln w="19050">
              <a:gradFill>
                <a:gsLst>
                  <a:gs pos="0">
                    <a:srgbClr val="EDF1F4"/>
                  </a:gs>
                  <a:gs pos="100000">
                    <a:srgbClr val="EDF1F4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同侧圆角矩形 91"/>
          <p:cNvSpPr/>
          <p:nvPr/>
        </p:nvSpPr>
        <p:spPr>
          <a:xfrm>
            <a:off x="0" y="6433820"/>
            <a:ext cx="12191365" cy="444500"/>
          </a:xfrm>
          <a:prstGeom prst="round2SameRect">
            <a:avLst>
              <a:gd name="adj1" fmla="val 26576"/>
              <a:gd name="adj2" fmla="val 0"/>
            </a:avLst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7820" y="298450"/>
            <a:ext cx="8272780" cy="431800"/>
            <a:chOff x="532" y="470"/>
            <a:chExt cx="13028" cy="680"/>
          </a:xfrm>
        </p:grpSpPr>
        <p:grpSp>
          <p:nvGrpSpPr>
            <p:cNvPr id="50" name="组合 49"/>
            <p:cNvGrpSpPr/>
            <p:nvPr/>
          </p:nvGrpSpPr>
          <p:grpSpPr>
            <a:xfrm>
              <a:off x="532" y="470"/>
              <a:ext cx="683" cy="680"/>
              <a:chOff x="444285" y="-2014780"/>
              <a:chExt cx="1038385" cy="1033221"/>
            </a:xfrm>
            <a:solidFill>
              <a:srgbClr val="DE2D29"/>
            </a:solidFill>
          </p:grpSpPr>
          <p:sp>
            <p:nvSpPr>
              <p:cNvPr id="47" name="任意多边形: 形状 46"/>
              <p:cNvSpPr/>
              <p:nvPr/>
            </p:nvSpPr>
            <p:spPr>
              <a:xfrm>
                <a:off x="449451" y="-201478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446868" y="-1629905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444285" y="-1245030"/>
                <a:ext cx="1033219" cy="263471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660" y="496"/>
              <a:ext cx="11900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 CN Bold" panose="020B0800000000000000" pitchFamily="34" charset="-122"/>
                </a:rPr>
                <a:t>秦皇岛市职业技术学校</a:t>
              </a:r>
              <a:endPara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43" name="等腰三角形 42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673225" y="875665"/>
            <a:ext cx="8932545" cy="4058285"/>
            <a:chOff x="2635" y="1995"/>
            <a:chExt cx="14067" cy="6391"/>
          </a:xfrm>
        </p:grpSpPr>
        <p:sp>
          <p:nvSpPr>
            <p:cNvPr id="62" name="文本框 61"/>
            <p:cNvSpPr txBox="1"/>
            <p:nvPr/>
          </p:nvSpPr>
          <p:spPr>
            <a:xfrm>
              <a:off x="2635" y="1995"/>
              <a:ext cx="13930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9600" cap="all" dirty="0">
                  <a:ln>
                    <a:solidFill>
                      <a:srgbClr val="B6C7D2">
                        <a:alpha val="40000"/>
                      </a:srgbClr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PART FIVE</a:t>
              </a:r>
              <a:endParaRPr lang="en-US" altLang="zh-CN" sz="9600" cap="all" dirty="0">
                <a:ln>
                  <a:solidFill>
                    <a:srgbClr val="B6C7D2">
                      <a:alpha val="40000"/>
                    </a:srgbClr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700" y="5038"/>
              <a:ext cx="1400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7200" b="1" dirty="0">
                  <a:solidFill>
                    <a:schemeClr val="bg1"/>
                  </a:solidFill>
                  <a:latin typeface="思源宋体 CN Heavy" pitchFamily="18" charset="-122"/>
                  <a:ea typeface="思源宋体 CN Heavy" pitchFamily="18" charset="-122"/>
                </a:rPr>
                <a:t>自救逃生知识</a:t>
              </a:r>
              <a:endParaRPr lang="zh-CN" altLang="en-US" sz="7200" b="1" dirty="0">
                <a:solidFill>
                  <a:schemeClr val="bg1"/>
                </a:solidFill>
                <a:latin typeface="思源宋体 CN Heavy" pitchFamily="18" charset="-122"/>
                <a:ea typeface="思源宋体 CN Heavy" pitchFamily="18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961" y="7146"/>
              <a:ext cx="13278" cy="124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rPr>
                <a:t>由于火灾发生时烟气大多聚集在上部空间，因此在逃生过程中应尽量将身体贴近地面匍匐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</a:endParaRPr>
            </a:p>
            <a:p>
              <a:pPr algn="ctr" fontAlgn="auto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rPr>
                <a:t>或弯腰前进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976" y="3155"/>
              <a:ext cx="3248" cy="941"/>
              <a:chOff x="8236" y="2765"/>
              <a:chExt cx="2040" cy="941"/>
            </a:xfrm>
          </p:grpSpPr>
          <p:sp>
            <p:nvSpPr>
              <p:cNvPr id="66" name="圆角矩形 65"/>
              <p:cNvSpPr/>
              <p:nvPr/>
            </p:nvSpPr>
            <p:spPr>
              <a:xfrm>
                <a:off x="8236" y="2765"/>
                <a:ext cx="2040" cy="941"/>
              </a:xfrm>
              <a:prstGeom prst="roundRect">
                <a:avLst>
                  <a:gd name="adj" fmla="val 20297"/>
                </a:avLst>
              </a:prstGeom>
              <a:solidFill>
                <a:srgbClr val="DE2D2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汉仪旗黑-55简" panose="00020600040101010101" charset="-128"/>
                  <a:ea typeface="汉仪旗黑-55简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8546" y="2979"/>
                <a:ext cx="1420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/ 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第五章节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阿里巴巴普惠体" panose="00020600040101010101" charset="-122"/>
                  </a:rPr>
                  <a:t> /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8892" y="8363"/>
              <a:ext cx="1417" cy="0"/>
            </a:xfrm>
            <a:prstGeom prst="line">
              <a:avLst/>
            </a:prstGeom>
            <a:ln w="63500" cap="rnd">
              <a:solidFill>
                <a:srgbClr val="DE2D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8178800" y="5605780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82" name="组合 81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8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87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9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95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98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10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五、自救逃生知识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pic>
        <p:nvPicPr>
          <p:cNvPr id="3" name="3.1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8040" y="951230"/>
            <a:ext cx="11363960" cy="5297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五、自救逃生知识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pic>
        <p:nvPicPr>
          <p:cNvPr id="8" name="墨迹 6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-1715569" y="629060"/>
            <a:ext cx="48000" cy="216000"/>
          </a:xfrm>
          <a:prstGeom prst="rect">
            <a:avLst/>
          </a:prstGeom>
        </p:spPr>
      </p:pic>
      <p:sp>
        <p:nvSpPr>
          <p:cNvPr id="9" name="TextBox 4"/>
          <p:cNvSpPr txBox="1"/>
          <p:nvPr/>
        </p:nvSpPr>
        <p:spPr>
          <a:xfrm>
            <a:off x="0" y="5"/>
            <a:ext cx="604867" cy="13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4"/>
          <a:stretch>
            <a:fillRect/>
          </a:stretch>
        </p:blipFill>
        <p:spPr>
          <a:xfrm>
            <a:off x="1449070" y="1141730"/>
            <a:ext cx="4273550" cy="504698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6601460" y="1141730"/>
            <a:ext cx="4808220" cy="51047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05325" y="391160"/>
            <a:ext cx="5582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模拟演练</a:t>
            </a:r>
            <a:r>
              <a:rPr lang="zh-CN" altLang="en-US"/>
              <a:t>，宿舍着火了，怎么逃生？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五、自救逃生知识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3"/>
            </p:custDataLst>
          </p:nvPr>
        </p:nvGrpSpPr>
        <p:grpSpPr>
          <a:xfrm>
            <a:off x="6362700" y="1557655"/>
            <a:ext cx="5097145" cy="1110615"/>
            <a:chOff x="10020" y="2453"/>
            <a:chExt cx="8027" cy="1749"/>
          </a:xfrm>
        </p:grpSpPr>
        <p:sp>
          <p:nvSpPr>
            <p:cNvPr id="16" name="文本框 15"/>
            <p:cNvSpPr txBox="1"/>
            <p:nvPr>
              <p:custDataLst>
                <p:tags r:id="rId4"/>
              </p:custDataLst>
            </p:nvPr>
          </p:nvSpPr>
          <p:spPr>
            <a:xfrm>
              <a:off x="12157" y="3128"/>
              <a:ext cx="5891" cy="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用浸泡过的棉被或毛毯、棉大衣盖在身上，确定逃生路线后用最快的速度钻过火场并冲到安全区域。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5"/>
              </p:custDataLst>
            </p:nvPr>
          </p:nvSpPr>
          <p:spPr>
            <a:xfrm>
              <a:off x="12157" y="2500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四、棉被护身法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39" name="圆角矩形 38"/>
            <p:cNvSpPr/>
            <p:nvPr>
              <p:custDataLst>
                <p:tags r:id="rId6"/>
              </p:custDataLst>
            </p:nvPr>
          </p:nvSpPr>
          <p:spPr>
            <a:xfrm>
              <a:off x="10020" y="2453"/>
              <a:ext cx="1749" cy="1749"/>
            </a:xfrm>
            <a:prstGeom prst="roundRect">
              <a:avLst/>
            </a:prstGeom>
            <a:solidFill>
              <a:srgbClr val="FFF5F3"/>
            </a:solidFill>
            <a:ln>
              <a:solidFill>
                <a:srgbClr val="DE2D2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10020" y="2454"/>
              <a:ext cx="1749" cy="174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49" h="1748">
                  <a:moveTo>
                    <a:pt x="268" y="0"/>
                  </a:moveTo>
                  <a:lnTo>
                    <a:pt x="1481" y="0"/>
                  </a:lnTo>
                  <a:lnTo>
                    <a:pt x="1487" y="1"/>
                  </a:lnTo>
                  <a:cubicBezTo>
                    <a:pt x="1634" y="15"/>
                    <a:pt x="1749" y="140"/>
                    <a:pt x="1749" y="291"/>
                  </a:cubicBezTo>
                  <a:lnTo>
                    <a:pt x="1749" y="1456"/>
                  </a:lnTo>
                  <a:cubicBezTo>
                    <a:pt x="1749" y="1617"/>
                    <a:pt x="1618" y="1748"/>
                    <a:pt x="1457" y="1748"/>
                  </a:cubicBezTo>
                  <a:lnTo>
                    <a:pt x="292" y="1748"/>
                  </a:lnTo>
                  <a:cubicBezTo>
                    <a:pt x="131" y="1748"/>
                    <a:pt x="0" y="1617"/>
                    <a:pt x="0" y="1456"/>
                  </a:cubicBezTo>
                  <a:lnTo>
                    <a:pt x="0" y="291"/>
                  </a:lnTo>
                  <a:cubicBezTo>
                    <a:pt x="0" y="140"/>
                    <a:pt x="115" y="15"/>
                    <a:pt x="262" y="1"/>
                  </a:cubicBezTo>
                  <a:lnTo>
                    <a:pt x="268" y="0"/>
                  </a:lnTo>
                  <a:close/>
                </a:path>
              </a:pathLst>
            </a:custGeom>
          </p:spPr>
        </p:pic>
      </p:grpSp>
      <p:grpSp>
        <p:nvGrpSpPr>
          <p:cNvPr id="53" name="组合 52"/>
          <p:cNvGrpSpPr/>
          <p:nvPr>
            <p:custDataLst>
              <p:tags r:id="rId9"/>
            </p:custDataLst>
          </p:nvPr>
        </p:nvGrpSpPr>
        <p:grpSpPr>
          <a:xfrm>
            <a:off x="6362700" y="2988310"/>
            <a:ext cx="5097145" cy="1153160"/>
            <a:chOff x="10020" y="4706"/>
            <a:chExt cx="8027" cy="1816"/>
          </a:xfrm>
        </p:grpSpPr>
        <p:sp>
          <p:nvSpPr>
            <p:cNvPr id="18" name="文本框 17"/>
            <p:cNvSpPr txBox="1"/>
            <p:nvPr>
              <p:custDataLst>
                <p:tags r:id="rId10"/>
              </p:custDataLst>
            </p:nvPr>
          </p:nvSpPr>
          <p:spPr>
            <a:xfrm>
              <a:off x="12157" y="5334"/>
              <a:ext cx="5891" cy="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将毛毯等织物钉或夹在门上，并不断往上浇水冷却，以防止外部火焰及烟气侵入，从而达到抑制火势蔓延速度、增加逃生时间的目的。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1"/>
              </p:custDataLst>
            </p:nvPr>
          </p:nvSpPr>
          <p:spPr>
            <a:xfrm>
              <a:off x="12157" y="470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五、毛毯隔火法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38" name="圆角矩形 37"/>
            <p:cNvSpPr/>
            <p:nvPr>
              <p:custDataLst>
                <p:tags r:id="rId12"/>
              </p:custDataLst>
            </p:nvPr>
          </p:nvSpPr>
          <p:spPr>
            <a:xfrm>
              <a:off x="10020" y="4742"/>
              <a:ext cx="1749" cy="1749"/>
            </a:xfrm>
            <a:prstGeom prst="roundRect">
              <a:avLst/>
            </a:prstGeom>
            <a:solidFill>
              <a:srgbClr val="FFF5F3"/>
            </a:solidFill>
            <a:ln>
              <a:solidFill>
                <a:srgbClr val="DE2D2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pic>
          <p:nvPicPr>
            <p:cNvPr id="41" name="图片 4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 cstate="screen"/>
            <a:srcRect/>
            <a:stretch>
              <a:fillRect/>
            </a:stretch>
          </p:blipFill>
          <p:spPr>
            <a:xfrm>
              <a:off x="10020" y="4763"/>
              <a:ext cx="1749" cy="170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49" h="1707">
                  <a:moveTo>
                    <a:pt x="167" y="0"/>
                  </a:moveTo>
                  <a:lnTo>
                    <a:pt x="1582" y="0"/>
                  </a:lnTo>
                  <a:lnTo>
                    <a:pt x="1584" y="1"/>
                  </a:lnTo>
                  <a:cubicBezTo>
                    <a:pt x="1682" y="48"/>
                    <a:pt x="1749" y="148"/>
                    <a:pt x="1749" y="264"/>
                  </a:cubicBezTo>
                  <a:lnTo>
                    <a:pt x="1749" y="1429"/>
                  </a:lnTo>
                  <a:cubicBezTo>
                    <a:pt x="1749" y="1555"/>
                    <a:pt x="1669" y="1662"/>
                    <a:pt x="1558" y="1703"/>
                  </a:cubicBezTo>
                  <a:lnTo>
                    <a:pt x="1547" y="1707"/>
                  </a:lnTo>
                  <a:lnTo>
                    <a:pt x="202" y="1707"/>
                  </a:lnTo>
                  <a:lnTo>
                    <a:pt x="191" y="1703"/>
                  </a:lnTo>
                  <a:cubicBezTo>
                    <a:pt x="80" y="1662"/>
                    <a:pt x="0" y="1555"/>
                    <a:pt x="0" y="1429"/>
                  </a:cubicBezTo>
                  <a:lnTo>
                    <a:pt x="0" y="264"/>
                  </a:lnTo>
                  <a:cubicBezTo>
                    <a:pt x="0" y="148"/>
                    <a:pt x="67" y="48"/>
                    <a:pt x="165" y="1"/>
                  </a:cubicBezTo>
                  <a:lnTo>
                    <a:pt x="167" y="0"/>
                  </a:lnTo>
                  <a:close/>
                </a:path>
              </a:pathLst>
            </a:custGeom>
          </p:spPr>
        </p:pic>
      </p:grpSp>
      <p:grpSp>
        <p:nvGrpSpPr>
          <p:cNvPr id="54" name="组合 53"/>
          <p:cNvGrpSpPr/>
          <p:nvPr>
            <p:custDataLst>
              <p:tags r:id="rId15"/>
            </p:custDataLst>
          </p:nvPr>
        </p:nvGrpSpPr>
        <p:grpSpPr>
          <a:xfrm>
            <a:off x="6362700" y="4620260"/>
            <a:ext cx="5097145" cy="1116330"/>
            <a:chOff x="10020" y="7276"/>
            <a:chExt cx="8027" cy="1758"/>
          </a:xfrm>
        </p:grpSpPr>
        <p:sp>
          <p:nvSpPr>
            <p:cNvPr id="20" name="文本框 19"/>
            <p:cNvSpPr txBox="1"/>
            <p:nvPr>
              <p:custDataLst>
                <p:tags r:id="rId16"/>
              </p:custDataLst>
            </p:nvPr>
          </p:nvSpPr>
          <p:spPr>
            <a:xfrm>
              <a:off x="12157" y="7904"/>
              <a:ext cx="5891" cy="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把床单、被罩或窗帘等撕成条或拧成麻花状，按绳索逃生的方式沿外墙爬下。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12157" y="727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六、被单拧结法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37" name="圆角矩形 36"/>
            <p:cNvSpPr/>
            <p:nvPr>
              <p:custDataLst>
                <p:tags r:id="rId18"/>
              </p:custDataLst>
            </p:nvPr>
          </p:nvSpPr>
          <p:spPr>
            <a:xfrm>
              <a:off x="10020" y="7286"/>
              <a:ext cx="1749" cy="1749"/>
            </a:xfrm>
            <a:prstGeom prst="roundRect">
              <a:avLst/>
            </a:prstGeom>
            <a:solidFill>
              <a:srgbClr val="FFF5F3"/>
            </a:solidFill>
            <a:ln>
              <a:solidFill>
                <a:srgbClr val="DE2D2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 cstate="screen"/>
            <a:srcRect/>
            <a:stretch>
              <a:fillRect/>
            </a:stretch>
          </p:blipFill>
          <p:spPr>
            <a:xfrm>
              <a:off x="10020" y="7286"/>
              <a:ext cx="1749" cy="174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49" h="1749">
                  <a:moveTo>
                    <a:pt x="292" y="0"/>
                  </a:moveTo>
                  <a:lnTo>
                    <a:pt x="1457" y="0"/>
                  </a:lnTo>
                  <a:cubicBezTo>
                    <a:pt x="1618" y="0"/>
                    <a:pt x="1749" y="131"/>
                    <a:pt x="1749" y="292"/>
                  </a:cubicBezTo>
                  <a:lnTo>
                    <a:pt x="1749" y="1457"/>
                  </a:lnTo>
                  <a:cubicBezTo>
                    <a:pt x="1749" y="1618"/>
                    <a:pt x="1618" y="1749"/>
                    <a:pt x="1457" y="1749"/>
                  </a:cubicBezTo>
                  <a:lnTo>
                    <a:pt x="292" y="1749"/>
                  </a:lnTo>
                  <a:cubicBezTo>
                    <a:pt x="131" y="1749"/>
                    <a:pt x="0" y="1618"/>
                    <a:pt x="0" y="1457"/>
                  </a:cubicBezTo>
                  <a:lnTo>
                    <a:pt x="0" y="292"/>
                  </a:lnTo>
                  <a:cubicBezTo>
                    <a:pt x="0" y="131"/>
                    <a:pt x="131" y="0"/>
                    <a:pt x="292" y="0"/>
                  </a:cubicBezTo>
                  <a:close/>
                </a:path>
              </a:pathLst>
            </a:custGeom>
          </p:spPr>
        </p:pic>
      </p:grpSp>
      <p:grpSp>
        <p:nvGrpSpPr>
          <p:cNvPr id="51" name="组合 50"/>
          <p:cNvGrpSpPr/>
          <p:nvPr>
            <p:custDataLst>
              <p:tags r:id="rId21"/>
            </p:custDataLst>
          </p:nvPr>
        </p:nvGrpSpPr>
        <p:grpSpPr>
          <a:xfrm>
            <a:off x="746760" y="4620260"/>
            <a:ext cx="5029200" cy="1153160"/>
            <a:chOff x="1176" y="7276"/>
            <a:chExt cx="7920" cy="1816"/>
          </a:xfrm>
        </p:grpSpPr>
        <p:sp>
          <p:nvSpPr>
            <p:cNvPr id="22" name="文本框 21"/>
            <p:cNvSpPr txBox="1"/>
            <p:nvPr>
              <p:custDataLst>
                <p:tags r:id="rId22"/>
              </p:custDataLst>
            </p:nvPr>
          </p:nvSpPr>
          <p:spPr>
            <a:xfrm>
              <a:off x="3206" y="7904"/>
              <a:ext cx="5891" cy="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火灾烟气具有温度高、毒性大的特点，一旦吸入后很容易引起呼吸系统烫伤或中毒，因此疏散中应用湿毛巾捂住口鼻，以起到降温及过滤的作用。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23"/>
              </p:custDataLst>
            </p:nvPr>
          </p:nvSpPr>
          <p:spPr>
            <a:xfrm>
              <a:off x="3206" y="727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三、毛巾捂鼻法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43" name="圆角矩形 42"/>
            <p:cNvSpPr/>
            <p:nvPr>
              <p:custDataLst>
                <p:tags r:id="rId24"/>
              </p:custDataLst>
            </p:nvPr>
          </p:nvSpPr>
          <p:spPr>
            <a:xfrm>
              <a:off x="1176" y="7286"/>
              <a:ext cx="1749" cy="1749"/>
            </a:xfrm>
            <a:prstGeom prst="roundRect">
              <a:avLst/>
            </a:prstGeom>
            <a:solidFill>
              <a:srgbClr val="FFF5F3"/>
            </a:solidFill>
            <a:ln>
              <a:solidFill>
                <a:srgbClr val="DE2D2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6" cstate="screen"/>
            <a:srcRect/>
            <a:stretch>
              <a:fillRect/>
            </a:stretch>
          </p:blipFill>
          <p:spPr>
            <a:xfrm>
              <a:off x="1176" y="7286"/>
              <a:ext cx="1749" cy="174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49" h="1749">
                  <a:moveTo>
                    <a:pt x="292" y="0"/>
                  </a:moveTo>
                  <a:lnTo>
                    <a:pt x="1457" y="0"/>
                  </a:lnTo>
                  <a:cubicBezTo>
                    <a:pt x="1618" y="0"/>
                    <a:pt x="1749" y="131"/>
                    <a:pt x="1749" y="292"/>
                  </a:cubicBezTo>
                  <a:lnTo>
                    <a:pt x="1749" y="1457"/>
                  </a:lnTo>
                  <a:cubicBezTo>
                    <a:pt x="1749" y="1618"/>
                    <a:pt x="1618" y="1749"/>
                    <a:pt x="1457" y="1749"/>
                  </a:cubicBezTo>
                  <a:lnTo>
                    <a:pt x="292" y="1749"/>
                  </a:lnTo>
                  <a:cubicBezTo>
                    <a:pt x="131" y="1749"/>
                    <a:pt x="0" y="1618"/>
                    <a:pt x="0" y="1457"/>
                  </a:cubicBezTo>
                  <a:lnTo>
                    <a:pt x="0" y="292"/>
                  </a:lnTo>
                  <a:cubicBezTo>
                    <a:pt x="0" y="131"/>
                    <a:pt x="131" y="0"/>
                    <a:pt x="292" y="0"/>
                  </a:cubicBezTo>
                  <a:close/>
                </a:path>
              </a:pathLst>
            </a:custGeom>
          </p:spPr>
        </p:pic>
      </p:grpSp>
      <p:grpSp>
        <p:nvGrpSpPr>
          <p:cNvPr id="50" name="组合 49"/>
          <p:cNvGrpSpPr/>
          <p:nvPr>
            <p:custDataLst>
              <p:tags r:id="rId27"/>
            </p:custDataLst>
          </p:nvPr>
        </p:nvGrpSpPr>
        <p:grpSpPr>
          <a:xfrm>
            <a:off x="746760" y="2988310"/>
            <a:ext cx="5029200" cy="1151890"/>
            <a:chOff x="1176" y="4706"/>
            <a:chExt cx="7920" cy="1814"/>
          </a:xfrm>
        </p:grpSpPr>
        <p:sp>
          <p:nvSpPr>
            <p:cNvPr id="14" name="文本框 13"/>
            <p:cNvSpPr txBox="1"/>
            <p:nvPr>
              <p:custDataLst>
                <p:tags r:id="rId28"/>
              </p:custDataLst>
            </p:nvPr>
          </p:nvSpPr>
          <p:spPr>
            <a:xfrm>
              <a:off x="3206" y="5334"/>
              <a:ext cx="5891" cy="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由于火灾发生时烟气大多聚集在上部空间，因此在逃生过程中应尽量将身体贴近地面匍匐或弯腰前进。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29"/>
              </p:custDataLst>
            </p:nvPr>
          </p:nvSpPr>
          <p:spPr>
            <a:xfrm>
              <a:off x="3206" y="470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二、匍匐前进法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44" name="圆角矩形 43"/>
            <p:cNvSpPr/>
            <p:nvPr>
              <p:custDataLst>
                <p:tags r:id="rId30"/>
              </p:custDataLst>
            </p:nvPr>
          </p:nvSpPr>
          <p:spPr>
            <a:xfrm>
              <a:off x="1176" y="4772"/>
              <a:ext cx="1749" cy="1749"/>
            </a:xfrm>
            <a:prstGeom prst="roundRect">
              <a:avLst/>
            </a:prstGeom>
            <a:solidFill>
              <a:srgbClr val="FFF5F3"/>
            </a:solidFill>
            <a:ln>
              <a:solidFill>
                <a:srgbClr val="DE2D2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pic>
          <p:nvPicPr>
            <p:cNvPr id="46" name="图片 45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32" cstate="screen"/>
            <a:srcRect/>
            <a:stretch>
              <a:fillRect/>
            </a:stretch>
          </p:blipFill>
          <p:spPr>
            <a:xfrm>
              <a:off x="1176" y="4772"/>
              <a:ext cx="1749" cy="174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49" h="1749">
                  <a:moveTo>
                    <a:pt x="292" y="0"/>
                  </a:moveTo>
                  <a:lnTo>
                    <a:pt x="1457" y="0"/>
                  </a:lnTo>
                  <a:cubicBezTo>
                    <a:pt x="1618" y="0"/>
                    <a:pt x="1749" y="131"/>
                    <a:pt x="1749" y="292"/>
                  </a:cubicBezTo>
                  <a:lnTo>
                    <a:pt x="1749" y="1457"/>
                  </a:lnTo>
                  <a:cubicBezTo>
                    <a:pt x="1749" y="1618"/>
                    <a:pt x="1618" y="1749"/>
                    <a:pt x="1457" y="1749"/>
                  </a:cubicBezTo>
                  <a:lnTo>
                    <a:pt x="292" y="1749"/>
                  </a:lnTo>
                  <a:cubicBezTo>
                    <a:pt x="131" y="1749"/>
                    <a:pt x="0" y="1618"/>
                    <a:pt x="0" y="1457"/>
                  </a:cubicBezTo>
                  <a:lnTo>
                    <a:pt x="0" y="292"/>
                  </a:lnTo>
                  <a:cubicBezTo>
                    <a:pt x="0" y="131"/>
                    <a:pt x="131" y="0"/>
                    <a:pt x="292" y="0"/>
                  </a:cubicBezTo>
                  <a:close/>
                </a:path>
              </a:pathLst>
            </a:custGeom>
          </p:spPr>
        </p:pic>
      </p:grpSp>
      <p:grpSp>
        <p:nvGrpSpPr>
          <p:cNvPr id="49" name="组合 48"/>
          <p:cNvGrpSpPr/>
          <p:nvPr>
            <p:custDataLst>
              <p:tags r:id="rId33"/>
            </p:custDataLst>
          </p:nvPr>
        </p:nvGrpSpPr>
        <p:grpSpPr>
          <a:xfrm>
            <a:off x="746760" y="1567180"/>
            <a:ext cx="5029200" cy="1173480"/>
            <a:chOff x="1176" y="2468"/>
            <a:chExt cx="7920" cy="1848"/>
          </a:xfrm>
        </p:grpSpPr>
        <p:sp>
          <p:nvSpPr>
            <p:cNvPr id="23" name="文本框 22"/>
            <p:cNvSpPr txBox="1"/>
            <p:nvPr>
              <p:custDataLst>
                <p:tags r:id="rId34"/>
              </p:custDataLst>
            </p:nvPr>
          </p:nvSpPr>
          <p:spPr>
            <a:xfrm>
              <a:off x="3206" y="3128"/>
              <a:ext cx="5891" cy="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just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家中有绳索的，可直接将其一端拴在门、窗档或重物上，沿另一端爬下。过程中，脚要成绞状夹紧绳子，双手交替往下爬，并尽量采用手套、毛巾将手保护好。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35"/>
              </p:custDataLst>
            </p:nvPr>
          </p:nvSpPr>
          <p:spPr>
            <a:xfrm>
              <a:off x="3206" y="2500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一、绳索自救法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47" name="圆角矩形 46"/>
            <p:cNvSpPr/>
            <p:nvPr>
              <p:custDataLst>
                <p:tags r:id="rId36"/>
              </p:custDataLst>
            </p:nvPr>
          </p:nvSpPr>
          <p:spPr>
            <a:xfrm>
              <a:off x="1176" y="2468"/>
              <a:ext cx="1749" cy="1749"/>
            </a:xfrm>
            <a:prstGeom prst="roundRect">
              <a:avLst/>
            </a:prstGeom>
            <a:solidFill>
              <a:srgbClr val="FFF5F3"/>
            </a:solidFill>
            <a:ln>
              <a:solidFill>
                <a:srgbClr val="DE2D2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38" cstate="screen"/>
            <a:srcRect/>
            <a:stretch>
              <a:fillRect/>
            </a:stretch>
          </p:blipFill>
          <p:spPr>
            <a:xfrm>
              <a:off x="1176" y="2562"/>
              <a:ext cx="1749" cy="1561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49" h="1561">
                  <a:moveTo>
                    <a:pt x="77" y="0"/>
                  </a:moveTo>
                  <a:lnTo>
                    <a:pt x="1672" y="0"/>
                  </a:lnTo>
                  <a:lnTo>
                    <a:pt x="1673" y="2"/>
                  </a:lnTo>
                  <a:cubicBezTo>
                    <a:pt x="1720" y="53"/>
                    <a:pt x="1749" y="122"/>
                    <a:pt x="1749" y="198"/>
                  </a:cubicBezTo>
                  <a:lnTo>
                    <a:pt x="1749" y="1363"/>
                  </a:lnTo>
                  <a:cubicBezTo>
                    <a:pt x="1749" y="1439"/>
                    <a:pt x="1720" y="1508"/>
                    <a:pt x="1673" y="1559"/>
                  </a:cubicBezTo>
                  <a:lnTo>
                    <a:pt x="1672" y="1561"/>
                  </a:lnTo>
                  <a:lnTo>
                    <a:pt x="77" y="1561"/>
                  </a:lnTo>
                  <a:lnTo>
                    <a:pt x="76" y="1559"/>
                  </a:lnTo>
                  <a:cubicBezTo>
                    <a:pt x="29" y="1508"/>
                    <a:pt x="0" y="1439"/>
                    <a:pt x="0" y="1363"/>
                  </a:cubicBezTo>
                  <a:lnTo>
                    <a:pt x="0" y="198"/>
                  </a:lnTo>
                  <a:cubicBezTo>
                    <a:pt x="0" y="122"/>
                    <a:pt x="29" y="53"/>
                    <a:pt x="76" y="2"/>
                  </a:cubicBezTo>
                  <a:lnTo>
                    <a:pt x="77" y="0"/>
                  </a:lnTo>
                  <a:close/>
                </a:path>
              </a:pathLst>
            </a:cu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五、自救逃生知识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sp>
        <p:nvSpPr>
          <p:cNvPr id="34" name="燕尾形 33"/>
          <p:cNvSpPr/>
          <p:nvPr>
            <p:custDataLst>
              <p:tags r:id="rId3"/>
            </p:custDataLst>
          </p:nvPr>
        </p:nvSpPr>
        <p:spPr>
          <a:xfrm>
            <a:off x="4674870" y="2501265"/>
            <a:ext cx="323850" cy="461645"/>
          </a:xfrm>
          <a:prstGeom prst="chevron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燕尾形 34"/>
          <p:cNvSpPr/>
          <p:nvPr>
            <p:custDataLst>
              <p:tags r:id="rId4"/>
            </p:custDataLst>
          </p:nvPr>
        </p:nvSpPr>
        <p:spPr>
          <a:xfrm>
            <a:off x="8216265" y="2501265"/>
            <a:ext cx="323850" cy="461645"/>
          </a:xfrm>
          <a:prstGeom prst="chevron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8628380" y="1713230"/>
            <a:ext cx="3061970" cy="3596640"/>
            <a:chOff x="13588" y="2698"/>
            <a:chExt cx="4822" cy="5664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>
            <a:xfrm>
              <a:off x="14273" y="2698"/>
              <a:ext cx="3454" cy="3454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54" h="3454">
                  <a:moveTo>
                    <a:pt x="1727" y="0"/>
                  </a:moveTo>
                  <a:cubicBezTo>
                    <a:pt x="2681" y="0"/>
                    <a:pt x="3454" y="773"/>
                    <a:pt x="3454" y="1727"/>
                  </a:cubicBezTo>
                  <a:cubicBezTo>
                    <a:pt x="3454" y="2681"/>
                    <a:pt x="2681" y="3454"/>
                    <a:pt x="1727" y="3454"/>
                  </a:cubicBezTo>
                  <a:cubicBezTo>
                    <a:pt x="773" y="3454"/>
                    <a:pt x="0" y="2681"/>
                    <a:pt x="0" y="1727"/>
                  </a:cubicBezTo>
                  <a:cubicBezTo>
                    <a:pt x="0" y="773"/>
                    <a:pt x="773" y="0"/>
                    <a:pt x="1727" y="0"/>
                  </a:cubicBezTo>
                  <a:close/>
                </a:path>
              </a:pathLst>
            </a:custGeom>
          </p:spPr>
        </p:pic>
        <p:sp>
          <p:nvSpPr>
            <p:cNvPr id="38" name="文本框 37"/>
            <p:cNvSpPr txBox="1"/>
            <p:nvPr>
              <p:custDataLst>
                <p:tags r:id="rId6"/>
              </p:custDataLst>
            </p:nvPr>
          </p:nvSpPr>
          <p:spPr>
            <a:xfrm>
              <a:off x="13588" y="7174"/>
              <a:ext cx="4823" cy="1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将结实的晾衣杆直接从阳台或窗台斜插到室外地面或下一层平台，两头固定好以后顺杆滑下。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13861" y="654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九、竹竿插地法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545590" y="1713230"/>
            <a:ext cx="3061970" cy="4038600"/>
            <a:chOff x="2434" y="2698"/>
            <a:chExt cx="4822" cy="6360"/>
          </a:xfrm>
        </p:grpSpPr>
        <p:pic>
          <p:nvPicPr>
            <p:cNvPr id="41" name="图片 4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3119" y="2698"/>
              <a:ext cx="3454" cy="3454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54" h="3454">
                  <a:moveTo>
                    <a:pt x="1727" y="0"/>
                  </a:moveTo>
                  <a:cubicBezTo>
                    <a:pt x="2681" y="0"/>
                    <a:pt x="3454" y="773"/>
                    <a:pt x="3454" y="1727"/>
                  </a:cubicBezTo>
                  <a:cubicBezTo>
                    <a:pt x="3454" y="2681"/>
                    <a:pt x="2681" y="3454"/>
                    <a:pt x="1727" y="3454"/>
                  </a:cubicBezTo>
                  <a:cubicBezTo>
                    <a:pt x="773" y="3454"/>
                    <a:pt x="0" y="2681"/>
                    <a:pt x="0" y="1727"/>
                  </a:cubicBezTo>
                  <a:cubicBezTo>
                    <a:pt x="0" y="773"/>
                    <a:pt x="773" y="0"/>
                    <a:pt x="1727" y="0"/>
                  </a:cubicBezTo>
                  <a:close/>
                </a:path>
              </a:pathLst>
            </a:custGeom>
          </p:spPr>
        </p:pic>
        <p:sp>
          <p:nvSpPr>
            <p:cNvPr id="42" name="文本框 41"/>
            <p:cNvSpPr txBox="1"/>
            <p:nvPr>
              <p:custDataLst>
                <p:tags r:id="rId10"/>
              </p:custDataLst>
            </p:nvPr>
          </p:nvSpPr>
          <p:spPr>
            <a:xfrm>
              <a:off x="2434" y="7174"/>
              <a:ext cx="4823" cy="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火场切勿轻易跳楼！在万不得已的情况下，住在低楼层的居民可采取跳楼的方法进行逃生。但要选择较低的地面作为落脚点，并将席梦思床垫、沙发垫、厚棉被等抛下做缓冲物。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11"/>
              </p:custDataLst>
            </p:nvPr>
          </p:nvSpPr>
          <p:spPr>
            <a:xfrm>
              <a:off x="2707" y="654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七、跳楼求生法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86985" y="1713230"/>
            <a:ext cx="3061970" cy="4038600"/>
            <a:chOff x="8111" y="2698"/>
            <a:chExt cx="4822" cy="6360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2" cstate="screen"/>
            <a:srcRect/>
            <a:stretch>
              <a:fillRect/>
            </a:stretch>
          </p:blipFill>
          <p:spPr>
            <a:xfrm>
              <a:off x="8796" y="2698"/>
              <a:ext cx="3454" cy="3454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54" h="3454">
                  <a:moveTo>
                    <a:pt x="1727" y="0"/>
                  </a:moveTo>
                  <a:cubicBezTo>
                    <a:pt x="2681" y="0"/>
                    <a:pt x="3454" y="773"/>
                    <a:pt x="3454" y="1727"/>
                  </a:cubicBezTo>
                  <a:cubicBezTo>
                    <a:pt x="3454" y="2681"/>
                    <a:pt x="2681" y="3454"/>
                    <a:pt x="1727" y="3454"/>
                  </a:cubicBezTo>
                  <a:cubicBezTo>
                    <a:pt x="773" y="3454"/>
                    <a:pt x="0" y="2681"/>
                    <a:pt x="0" y="1727"/>
                  </a:cubicBezTo>
                  <a:cubicBezTo>
                    <a:pt x="0" y="773"/>
                    <a:pt x="773" y="0"/>
                    <a:pt x="1727" y="0"/>
                  </a:cubicBezTo>
                  <a:close/>
                </a:path>
              </a:pathLst>
            </a:custGeom>
          </p:spPr>
        </p:pic>
        <p:sp>
          <p:nvSpPr>
            <p:cNvPr id="46" name="文本框 45"/>
            <p:cNvSpPr txBox="1"/>
            <p:nvPr>
              <p:custDataLst>
                <p:tags r:id="rId13"/>
              </p:custDataLst>
            </p:nvPr>
          </p:nvSpPr>
          <p:spPr>
            <a:xfrm>
              <a:off x="8111" y="7174"/>
              <a:ext cx="4823" cy="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当建筑物外墙或阳台边上有落水管、电线杆、避雷针引线等竖直管线时，可借助其下滑至地面，同时应注意一次下滑时人数不宜过多，以防止逃生途中因管线损坏而致人坠落。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14"/>
              </p:custDataLst>
            </p:nvPr>
          </p:nvSpPr>
          <p:spPr>
            <a:xfrm>
              <a:off x="8384" y="654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八、管线下滑法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1" cstate="screen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五、自救逃生知识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85150" y="1800225"/>
            <a:ext cx="3001010" cy="4055110"/>
            <a:chOff x="12890" y="2926"/>
            <a:chExt cx="4726" cy="6386"/>
          </a:xfrm>
        </p:grpSpPr>
        <p:sp>
          <p:nvSpPr>
            <p:cNvPr id="18" name="圆角矩形 17"/>
            <p:cNvSpPr/>
            <p:nvPr>
              <p:custDataLst>
                <p:tags r:id="rId3"/>
              </p:custDataLst>
            </p:nvPr>
          </p:nvSpPr>
          <p:spPr>
            <a:xfrm>
              <a:off x="12890" y="2926"/>
              <a:ext cx="4727" cy="6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228600" dist="38100" dir="5400000" algn="t" rotWithShape="0">
                <a:srgbClr val="DE2D29">
                  <a:alpha val="28000"/>
                </a:srgb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>
              <p:custDataLst>
                <p:tags r:id="rId4"/>
              </p:custDataLst>
            </p:nvPr>
          </p:nvSpPr>
          <p:spPr>
            <a:xfrm>
              <a:off x="13342" y="4430"/>
              <a:ext cx="3824" cy="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当无路可逃时，利用卫生间进行避难，用毛巾紧塞门缝，把水泼在地上降温，也可躺在放满水的浴缸里躲避。千万不要钻到床底、阁楼、大橱等处避难，因为这些地方可燃物多，且容易聚集烟气。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5"/>
              </p:custDataLst>
            </p:nvPr>
          </p:nvSpPr>
          <p:spPr>
            <a:xfrm>
              <a:off x="13115" y="382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十二、卫生间避难法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81550" y="1800225"/>
            <a:ext cx="3001010" cy="4055110"/>
            <a:chOff x="7530" y="2835"/>
            <a:chExt cx="4726" cy="6386"/>
          </a:xfrm>
        </p:grpSpPr>
        <p:sp>
          <p:nvSpPr>
            <p:cNvPr id="16" name="圆角矩形 15"/>
            <p:cNvSpPr/>
            <p:nvPr>
              <p:custDataLst>
                <p:tags r:id="rId6"/>
              </p:custDataLst>
            </p:nvPr>
          </p:nvSpPr>
          <p:spPr>
            <a:xfrm>
              <a:off x="7530" y="2835"/>
              <a:ext cx="4727" cy="6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228600" dist="38100" dir="5400000" algn="t" rotWithShape="0">
                <a:srgbClr val="DE2D29">
                  <a:alpha val="28000"/>
                </a:srgb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7982" y="4430"/>
              <a:ext cx="3824" cy="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当火势自下而上迅速蔓延而将楼梯封死时，住在上部楼层的居民可通过老虎窗、天窗等迅速爬到屋顶，转移到另一家或另一单元的楼梯进行疏散。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8"/>
              </p:custDataLst>
            </p:nvPr>
          </p:nvSpPr>
          <p:spPr>
            <a:xfrm>
              <a:off x="7755" y="382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十一、楼梯转移法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23315" y="1800225"/>
            <a:ext cx="3507740" cy="4748530"/>
            <a:chOff x="1769" y="2835"/>
            <a:chExt cx="5524" cy="7478"/>
          </a:xfrm>
        </p:grpSpPr>
        <p:sp>
          <p:nvSpPr>
            <p:cNvPr id="17" name="圆角矩形 16"/>
            <p:cNvSpPr/>
            <p:nvPr>
              <p:custDataLst>
                <p:tags r:id="rId9"/>
              </p:custDataLst>
            </p:nvPr>
          </p:nvSpPr>
          <p:spPr>
            <a:xfrm>
              <a:off x="2168" y="2835"/>
              <a:ext cx="4727" cy="4087"/>
            </a:xfrm>
            <a:prstGeom prst="roundRect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>
              <p:custDataLst>
                <p:tags r:id="rId10"/>
              </p:custDataLst>
            </p:nvPr>
          </p:nvSpPr>
          <p:spPr>
            <a:xfrm>
              <a:off x="2621" y="4632"/>
              <a:ext cx="3824" cy="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ctr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通过攀爬阳台、窗口的外沿及建筑周围的脚手架、雨棚等突出物以躲避火势。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1"/>
              </p:custDataLst>
            </p:nvPr>
          </p:nvSpPr>
          <p:spPr>
            <a:xfrm>
              <a:off x="2393" y="382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十、攀爬避火法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pic>
          <p:nvPicPr>
            <p:cNvPr id="4" name="图片 3" descr="51miz-E1272088-AA768416"/>
            <p:cNvPicPr>
              <a:picLocks noChangeAspect="1"/>
            </p:cNvPicPr>
            <p:nvPr/>
          </p:nvPicPr>
          <p:blipFill>
            <a:blip r:embed="rId12" cstate="screen"/>
            <a:stretch>
              <a:fillRect/>
            </a:stretch>
          </p:blipFill>
          <p:spPr>
            <a:xfrm>
              <a:off x="1769" y="6169"/>
              <a:ext cx="5525" cy="4144"/>
            </a:xfrm>
            <a:prstGeom prst="rect">
              <a:avLst/>
            </a:prstGeom>
          </p:spPr>
        </p:pic>
      </p:grpSp>
      <p:pic>
        <p:nvPicPr>
          <p:cNvPr id="8" name="墨迹 6"/>
          <p:cNvPicPr/>
          <p:nvPr/>
        </p:nvPicPr>
        <p:blipFill>
          <a:blip r:embed="rId13" cstate="screen"/>
          <a:stretch>
            <a:fillRect/>
          </a:stretch>
        </p:blipFill>
        <p:spPr>
          <a:xfrm>
            <a:off x="-1715569" y="629060"/>
            <a:ext cx="48000" cy="216000"/>
          </a:xfrm>
          <a:prstGeom prst="rect">
            <a:avLst/>
          </a:prstGeom>
        </p:spPr>
      </p:pic>
      <p:sp>
        <p:nvSpPr>
          <p:cNvPr id="9" name="TextBox 4"/>
          <p:cNvSpPr txBox="1"/>
          <p:nvPr/>
        </p:nvSpPr>
        <p:spPr>
          <a:xfrm>
            <a:off x="0" y="5"/>
            <a:ext cx="604867" cy="13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35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35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7576820" y="1725930"/>
            <a:ext cx="3302000" cy="4216400"/>
            <a:chOff x="11932" y="2718"/>
            <a:chExt cx="5200" cy="6640"/>
          </a:xfrm>
        </p:grpSpPr>
        <p:sp>
          <p:nvSpPr>
            <p:cNvPr id="4" name="圆角矩形 3"/>
            <p:cNvSpPr/>
            <p:nvPr/>
          </p:nvSpPr>
          <p:spPr>
            <a:xfrm>
              <a:off x="12122" y="2998"/>
              <a:ext cx="5010" cy="6360"/>
            </a:xfrm>
            <a:prstGeom prst="roundRect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>
            <a:xfrm>
              <a:off x="11932" y="2718"/>
              <a:ext cx="5010" cy="636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10" h="6360">
                  <a:moveTo>
                    <a:pt x="835" y="0"/>
                  </a:moveTo>
                  <a:lnTo>
                    <a:pt x="4175" y="0"/>
                  </a:lnTo>
                  <a:cubicBezTo>
                    <a:pt x="4636" y="0"/>
                    <a:pt x="5010" y="374"/>
                    <a:pt x="5010" y="835"/>
                  </a:cubicBezTo>
                  <a:lnTo>
                    <a:pt x="5010" y="5525"/>
                  </a:lnTo>
                  <a:cubicBezTo>
                    <a:pt x="5010" y="5986"/>
                    <a:pt x="4636" y="6360"/>
                    <a:pt x="4175" y="6360"/>
                  </a:cubicBezTo>
                  <a:lnTo>
                    <a:pt x="835" y="6360"/>
                  </a:lnTo>
                  <a:cubicBezTo>
                    <a:pt x="374" y="6360"/>
                    <a:pt x="0" y="5986"/>
                    <a:pt x="0" y="5525"/>
                  </a:cubicBezTo>
                  <a:lnTo>
                    <a:pt x="0" y="835"/>
                  </a:lnTo>
                  <a:cubicBezTo>
                    <a:pt x="0" y="374"/>
                    <a:pt x="374" y="0"/>
                    <a:pt x="835" y="0"/>
                  </a:cubicBezTo>
                  <a:close/>
                </a:path>
              </a:pathLst>
            </a:custGeom>
          </p:spPr>
        </p:pic>
      </p:grpSp>
      <p:grpSp>
        <p:nvGrpSpPr>
          <p:cNvPr id="2" name="组合 1"/>
          <p:cNvGrpSpPr/>
          <p:nvPr/>
        </p:nvGrpSpPr>
        <p:grpSpPr>
          <a:xfrm>
            <a:off x="182880" y="210820"/>
            <a:ext cx="5365750" cy="1054735"/>
            <a:chOff x="288" y="332"/>
            <a:chExt cx="8450" cy="1661"/>
          </a:xfrm>
        </p:grpSpPr>
        <p:pic>
          <p:nvPicPr>
            <p:cNvPr id="88" name="图片 87" descr="templates\docerresourceshop\icons\\343435383139343b333633363035383bc3f0bbf0c6f7"/>
            <p:cNvPicPr>
              <a:picLocks noChangeAspect="1"/>
            </p:cNvPicPr>
            <p:nvPr/>
          </p:nvPicPr>
          <p:blipFill>
            <a:blip r:embed="rId2" cstate="screen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" y="332"/>
              <a:ext cx="1661" cy="16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949" y="532"/>
              <a:ext cx="67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rPr>
                <a:t>五、自救逃生知识</a:t>
              </a:r>
              <a:endParaRPr lang="zh-CN" altLang="en-US" sz="2400" dirty="0">
                <a:solidFill>
                  <a:srgbClr val="DE2D29"/>
                </a:solidFill>
                <a:latin typeface="思源宋体 CN Heavy" pitchFamily="18" charset="-122"/>
                <a:ea typeface="思源宋体 CN Heavy" pitchFamily="18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24890" y="1438910"/>
            <a:ext cx="6029325" cy="4515485"/>
            <a:chOff x="1614" y="2266"/>
            <a:chExt cx="9495" cy="7111"/>
          </a:xfrm>
        </p:grpSpPr>
        <p:sp>
          <p:nvSpPr>
            <p:cNvPr id="8" name="椭圆 7"/>
            <p:cNvSpPr/>
            <p:nvPr>
              <p:custDataLst>
                <p:tags r:id="rId4"/>
              </p:custDataLst>
            </p:nvPr>
          </p:nvSpPr>
          <p:spPr>
            <a:xfrm>
              <a:off x="1614" y="2266"/>
              <a:ext cx="1415" cy="1415"/>
            </a:xfrm>
            <a:prstGeom prst="ellips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5"/>
              </p:custDataLst>
            </p:nvPr>
          </p:nvSpPr>
          <p:spPr>
            <a:xfrm>
              <a:off x="3477" y="2778"/>
              <a:ext cx="7633" cy="2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发生火灾时，可在窗口、阳台或屋顶处向外大声呼叫、敲击金属物品或投掷软物品，白天应挥动鲜艳布条发出求救信号，晚上可挥动手电筒或白布条引起救援人员的注意。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6"/>
              </p:custDataLst>
            </p:nvPr>
          </p:nvSpPr>
          <p:spPr>
            <a:xfrm>
              <a:off x="3477" y="2266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十三、火场求救法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7"/>
              </p:custDataLst>
            </p:nvPr>
          </p:nvSpPr>
          <p:spPr>
            <a:xfrm>
              <a:off x="3477" y="5884"/>
              <a:ext cx="7633" cy="1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应根据火灾发生时的风向来确定疏散方向，迅速逃到火场上风处躲避火焰和烟气。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3477" y="5372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十四、逆风疏散法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9"/>
              </p:custDataLst>
            </p:nvPr>
          </p:nvSpPr>
          <p:spPr>
            <a:xfrm>
              <a:off x="3477" y="7841"/>
              <a:ext cx="7633" cy="1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可在阳台、窗台、屋顶平台处用木板、竹竿等较坚固的物体搭在相邻建筑，以此作为跳板过渡到相对安全的区域。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0"/>
              </p:custDataLst>
            </p:nvPr>
          </p:nvSpPr>
          <p:spPr>
            <a:xfrm>
              <a:off x="3477" y="7329"/>
              <a:ext cx="427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十五</a:t>
              </a:r>
              <a:r>
                <a:rPr lang="en-US" b="1" dirty="0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、“</a:t>
              </a:r>
              <a:r>
                <a:rPr lang="en-US" b="1" dirty="0" err="1">
                  <a:solidFill>
                    <a:srgbClr val="DE2D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charset="-122"/>
                  <a:sym typeface="+mn-ea"/>
                </a:rPr>
                <a:t>搭桥”逃生法</a:t>
              </a:r>
              <a:endParaRPr lang="en-US" b="1" dirty="0">
                <a:solidFill>
                  <a:srgbClr val="DE2D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charset="-122"/>
                <a:sym typeface="+mn-ea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11"/>
              </p:custDataLst>
            </p:nvPr>
          </p:nvSpPr>
          <p:spPr>
            <a:xfrm>
              <a:off x="1614" y="4688"/>
              <a:ext cx="1415" cy="1415"/>
            </a:xfrm>
            <a:prstGeom prst="ellips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2"/>
              </p:custDataLst>
            </p:nvPr>
          </p:nvSpPr>
          <p:spPr>
            <a:xfrm>
              <a:off x="1614" y="7110"/>
              <a:ext cx="1415" cy="1415"/>
            </a:xfrm>
            <a:prstGeom prst="ellips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933700"/>
            <a:ext cx="12192000" cy="2838450"/>
          </a:xfrm>
          <a:prstGeom prst="rect">
            <a:avLst/>
          </a:prstGeom>
          <a:solidFill>
            <a:srgbClr val="DE2D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37820" y="298337"/>
            <a:ext cx="433705" cy="431800"/>
            <a:chOff x="444285" y="-2014780"/>
            <a:chExt cx="1038385" cy="1033221"/>
          </a:xfrm>
          <a:solidFill>
            <a:srgbClr val="DE2D29"/>
          </a:solidFill>
        </p:grpSpPr>
        <p:sp>
          <p:nvSpPr>
            <p:cNvPr id="47" name="任意多边形: 形状 46"/>
            <p:cNvSpPr/>
            <p:nvPr/>
          </p:nvSpPr>
          <p:spPr>
            <a:xfrm>
              <a:off x="449451" y="-2014780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446868" y="-1629905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444285" y="-1245030"/>
              <a:ext cx="1033219" cy="263471"/>
            </a:xfrm>
            <a:custGeom>
              <a:avLst/>
              <a:gdLst>
                <a:gd name="connsiteX0" fmla="*/ 769748 w 1033219"/>
                <a:gd name="connsiteY0" fmla="*/ 0 h 263471"/>
                <a:gd name="connsiteX1" fmla="*/ 1033219 w 1033219"/>
                <a:gd name="connsiteY1" fmla="*/ 0 h 263471"/>
                <a:gd name="connsiteX2" fmla="*/ 1033219 w 1033219"/>
                <a:gd name="connsiteY2" fmla="*/ 263471 h 263471"/>
                <a:gd name="connsiteX3" fmla="*/ 769748 w 1033219"/>
                <a:gd name="connsiteY3" fmla="*/ 263471 h 263471"/>
                <a:gd name="connsiteX4" fmla="*/ 384874 w 1033219"/>
                <a:gd name="connsiteY4" fmla="*/ 0 h 263471"/>
                <a:gd name="connsiteX5" fmla="*/ 648345 w 1033219"/>
                <a:gd name="connsiteY5" fmla="*/ 0 h 263471"/>
                <a:gd name="connsiteX6" fmla="*/ 648345 w 1033219"/>
                <a:gd name="connsiteY6" fmla="*/ 263471 h 263471"/>
                <a:gd name="connsiteX7" fmla="*/ 384874 w 1033219"/>
                <a:gd name="connsiteY7" fmla="*/ 263471 h 263471"/>
                <a:gd name="connsiteX8" fmla="*/ 0 w 1033219"/>
                <a:gd name="connsiteY8" fmla="*/ 0 h 263471"/>
                <a:gd name="connsiteX9" fmla="*/ 263471 w 1033219"/>
                <a:gd name="connsiteY9" fmla="*/ 0 h 263471"/>
                <a:gd name="connsiteX10" fmla="*/ 263471 w 1033219"/>
                <a:gd name="connsiteY10" fmla="*/ 263471 h 263471"/>
                <a:gd name="connsiteX11" fmla="*/ 0 w 1033219"/>
                <a:gd name="connsiteY11" fmla="*/ 263471 h 26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219" h="263471">
                  <a:moveTo>
                    <a:pt x="769748" y="0"/>
                  </a:moveTo>
                  <a:lnTo>
                    <a:pt x="1033219" y="0"/>
                  </a:lnTo>
                  <a:lnTo>
                    <a:pt x="1033219" y="263471"/>
                  </a:lnTo>
                  <a:lnTo>
                    <a:pt x="769748" y="263471"/>
                  </a:lnTo>
                  <a:close/>
                  <a:moveTo>
                    <a:pt x="384874" y="0"/>
                  </a:moveTo>
                  <a:lnTo>
                    <a:pt x="648345" y="0"/>
                  </a:lnTo>
                  <a:lnTo>
                    <a:pt x="648345" y="263471"/>
                  </a:lnTo>
                  <a:lnTo>
                    <a:pt x="384874" y="263471"/>
                  </a:lnTo>
                  <a:close/>
                  <a:moveTo>
                    <a:pt x="0" y="0"/>
                  </a:moveTo>
                  <a:lnTo>
                    <a:pt x="263471" y="0"/>
                  </a:lnTo>
                  <a:lnTo>
                    <a:pt x="263471" y="263471"/>
                  </a:lnTo>
                  <a:lnTo>
                    <a:pt x="0" y="263471"/>
                  </a:lnTo>
                  <a:close/>
                </a:path>
              </a:pathLst>
            </a:custGeom>
            <a:grpFill/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4500" y="1179195"/>
            <a:ext cx="5764530" cy="3455670"/>
            <a:chOff x="655" y="1977"/>
            <a:chExt cx="9078" cy="5442"/>
          </a:xfrm>
        </p:grpSpPr>
        <p:grpSp>
          <p:nvGrpSpPr>
            <p:cNvPr id="10" name="组合 9"/>
            <p:cNvGrpSpPr/>
            <p:nvPr/>
          </p:nvGrpSpPr>
          <p:grpSpPr>
            <a:xfrm>
              <a:off x="655" y="2378"/>
              <a:ext cx="8999" cy="4462"/>
              <a:chOff x="1230" y="2538"/>
              <a:chExt cx="8999" cy="4462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230" y="2538"/>
                <a:ext cx="8999" cy="208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8000" dirty="0">
                    <a:solidFill>
                      <a:srgbClr val="DE2D29"/>
                    </a:solidFill>
                    <a:latin typeface="思源宋体 CN Heavy" pitchFamily="18" charset="-122"/>
                    <a:ea typeface="思源宋体 CN Heavy" pitchFamily="18" charset="-122"/>
                    <a:sym typeface="+mn-ea"/>
                  </a:rPr>
                  <a:t>小火快灭</a:t>
                </a:r>
                <a:endParaRPr lang="zh-CN" altLang="en-US" sz="8000" dirty="0">
                  <a:solidFill>
                    <a:srgbClr val="DE2D29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230" y="4918"/>
                <a:ext cx="8999" cy="208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8000" dirty="0">
                    <a:solidFill>
                      <a:prstClr val="white"/>
                    </a:solidFill>
                    <a:latin typeface="思源宋体 CN Heavy" pitchFamily="18" charset="-122"/>
                    <a:ea typeface="思源宋体 CN Heavy" pitchFamily="18" charset="-122"/>
                    <a:sym typeface="+mn-ea"/>
                  </a:rPr>
                  <a:t>大火快跑</a:t>
                </a:r>
                <a:endParaRPr lang="zh-CN" altLang="en-US" sz="8000" dirty="0">
                  <a:solidFill>
                    <a:prstClr val="white"/>
                  </a:solidFill>
                  <a:latin typeface="思源宋体 CN Heavy" pitchFamily="18" charset="-122"/>
                  <a:ea typeface="思源宋体 CN Heavy" pitchFamily="18" charset="-122"/>
                  <a:sym typeface="+mn-ea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795" y="2216"/>
              <a:ext cx="8938" cy="520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思源宋体 CN Heavy" pitchFamily="18" charset="-122"/>
                <a:ea typeface="思源宋体 CN Heavy" pitchFamily="18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5" y="1977"/>
              <a:ext cx="8938" cy="2853"/>
            </a:xfrm>
            <a:prstGeom prst="rect">
              <a:avLst/>
            </a:prstGeom>
            <a:noFill/>
            <a:ln w="38100">
              <a:solidFill>
                <a:srgbClr val="DE2D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思源宋体 CN Heavy" pitchFamily="18" charset="-122"/>
                <a:ea typeface="思源宋体 CN Heavy" pitchFamily="18" charset="-122"/>
              </a:endParaRPr>
            </a:p>
          </p:txBody>
        </p:sp>
      </p:grpSp>
      <p:pic>
        <p:nvPicPr>
          <p:cNvPr id="17" name="图片 16" descr="51miz-E1144846-0CFC3C71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4953000" y="-518160"/>
            <a:ext cx="7696200" cy="629031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10799445" y="422275"/>
            <a:ext cx="1089025" cy="184150"/>
            <a:chOff x="21840" y="-8280"/>
            <a:chExt cx="2840" cy="480"/>
          </a:xfrm>
        </p:grpSpPr>
        <p:sp>
          <p:nvSpPr>
            <p:cNvPr id="22" name="等腰三角形 21"/>
            <p:cNvSpPr/>
            <p:nvPr/>
          </p:nvSpPr>
          <p:spPr>
            <a:xfrm rot="16200000">
              <a:off x="2188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rot="16200000">
              <a:off x="2264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rot="16200000">
              <a:off x="2340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24160" y="-8320"/>
              <a:ext cx="480" cy="560"/>
            </a:xfrm>
            <a:prstGeom prst="triangle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同心圆 26"/>
          <p:cNvSpPr/>
          <p:nvPr/>
        </p:nvSpPr>
        <p:spPr>
          <a:xfrm>
            <a:off x="5424170" y="-2233930"/>
            <a:ext cx="3186430" cy="3186430"/>
          </a:xfrm>
          <a:prstGeom prst="donut">
            <a:avLst>
              <a:gd name="adj" fmla="val 20904"/>
            </a:avLst>
          </a:prstGeom>
          <a:gradFill>
            <a:gsLst>
              <a:gs pos="0">
                <a:srgbClr val="DE2D29">
                  <a:alpha val="0"/>
                </a:srgbClr>
              </a:gs>
              <a:gs pos="100000">
                <a:srgbClr val="DE2D29">
                  <a:alpha val="1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488555" y="6009640"/>
            <a:ext cx="1840865" cy="388620"/>
            <a:chOff x="7545" y="9701"/>
            <a:chExt cx="2899" cy="612"/>
          </a:xfrm>
          <a:gradFill>
            <a:gsLst>
              <a:gs pos="99000">
                <a:srgbClr val="DE2D29">
                  <a:alpha val="0"/>
                </a:srgbClr>
              </a:gs>
              <a:gs pos="0">
                <a:srgbClr val="DE2D29">
                  <a:alpha val="53000"/>
                </a:srgbClr>
              </a:gs>
            </a:gsLst>
            <a:lin ang="0" scaled="0"/>
          </a:gradFill>
        </p:grpSpPr>
        <p:grpSp>
          <p:nvGrpSpPr>
            <p:cNvPr id="36" name="组合 35"/>
            <p:cNvGrpSpPr/>
            <p:nvPr/>
          </p:nvGrpSpPr>
          <p:grpSpPr>
            <a:xfrm>
              <a:off x="7545" y="9701"/>
              <a:ext cx="1418" cy="172"/>
              <a:chOff x="7545" y="9701"/>
              <a:chExt cx="1418" cy="172"/>
            </a:xfrm>
            <a:grpFill/>
          </p:grpSpPr>
          <p:sp>
            <p:nvSpPr>
              <p:cNvPr id="29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545" y="9921"/>
              <a:ext cx="1418" cy="172"/>
              <a:chOff x="7545" y="9701"/>
              <a:chExt cx="1418" cy="172"/>
            </a:xfrm>
            <a:grpFill/>
          </p:grpSpPr>
          <p:sp>
            <p:nvSpPr>
              <p:cNvPr id="38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5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41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9026" y="9701"/>
              <a:ext cx="1418" cy="172"/>
              <a:chOff x="7545" y="9701"/>
              <a:chExt cx="1418" cy="172"/>
            </a:xfrm>
            <a:grpFill/>
          </p:grpSpPr>
          <p:sp>
            <p:nvSpPr>
              <p:cNvPr id="46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9026" y="9921"/>
              <a:ext cx="1418" cy="172"/>
              <a:chOff x="7545" y="9701"/>
              <a:chExt cx="1418" cy="172"/>
            </a:xfrm>
            <a:grpFill/>
          </p:grpSpPr>
          <p:sp>
            <p:nvSpPr>
              <p:cNvPr id="53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9026" y="10141"/>
              <a:ext cx="1418" cy="172"/>
              <a:chOff x="7545" y="9701"/>
              <a:chExt cx="1418" cy="172"/>
            </a:xfrm>
            <a:grpFill/>
          </p:grpSpPr>
          <p:sp>
            <p:nvSpPr>
              <p:cNvPr id="56" name="任意多边形: 形状 46"/>
              <p:cNvSpPr/>
              <p:nvPr/>
            </p:nvSpPr>
            <p:spPr>
              <a:xfrm>
                <a:off x="7545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任意多边形: 形状 46"/>
              <p:cNvSpPr/>
              <p:nvPr/>
            </p:nvSpPr>
            <p:spPr>
              <a:xfrm>
                <a:off x="8283" y="9701"/>
                <a:ext cx="680" cy="173"/>
              </a:xfrm>
              <a:custGeom>
                <a:avLst/>
                <a:gdLst>
                  <a:gd name="connsiteX0" fmla="*/ 769748 w 1033219"/>
                  <a:gd name="connsiteY0" fmla="*/ 0 h 263471"/>
                  <a:gd name="connsiteX1" fmla="*/ 1033219 w 1033219"/>
                  <a:gd name="connsiteY1" fmla="*/ 0 h 263471"/>
                  <a:gd name="connsiteX2" fmla="*/ 1033219 w 1033219"/>
                  <a:gd name="connsiteY2" fmla="*/ 263471 h 263471"/>
                  <a:gd name="connsiteX3" fmla="*/ 769748 w 1033219"/>
                  <a:gd name="connsiteY3" fmla="*/ 263471 h 263471"/>
                  <a:gd name="connsiteX4" fmla="*/ 384874 w 1033219"/>
                  <a:gd name="connsiteY4" fmla="*/ 0 h 263471"/>
                  <a:gd name="connsiteX5" fmla="*/ 648345 w 1033219"/>
                  <a:gd name="connsiteY5" fmla="*/ 0 h 263471"/>
                  <a:gd name="connsiteX6" fmla="*/ 648345 w 1033219"/>
                  <a:gd name="connsiteY6" fmla="*/ 263471 h 263471"/>
                  <a:gd name="connsiteX7" fmla="*/ 384874 w 1033219"/>
                  <a:gd name="connsiteY7" fmla="*/ 263471 h 263471"/>
                  <a:gd name="connsiteX8" fmla="*/ 0 w 1033219"/>
                  <a:gd name="connsiteY8" fmla="*/ 0 h 263471"/>
                  <a:gd name="connsiteX9" fmla="*/ 263471 w 1033219"/>
                  <a:gd name="connsiteY9" fmla="*/ 0 h 263471"/>
                  <a:gd name="connsiteX10" fmla="*/ 263471 w 1033219"/>
                  <a:gd name="connsiteY10" fmla="*/ 263471 h 263471"/>
                  <a:gd name="connsiteX11" fmla="*/ 0 w 1033219"/>
                  <a:gd name="connsiteY11" fmla="*/ 263471 h 263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33219" h="263471">
                    <a:moveTo>
                      <a:pt x="769748" y="0"/>
                    </a:moveTo>
                    <a:lnTo>
                      <a:pt x="1033219" y="0"/>
                    </a:lnTo>
                    <a:lnTo>
                      <a:pt x="1033219" y="263471"/>
                    </a:lnTo>
                    <a:lnTo>
                      <a:pt x="769748" y="263471"/>
                    </a:lnTo>
                    <a:close/>
                    <a:moveTo>
                      <a:pt x="384874" y="0"/>
                    </a:moveTo>
                    <a:lnTo>
                      <a:pt x="648345" y="0"/>
                    </a:lnTo>
                    <a:lnTo>
                      <a:pt x="648345" y="263471"/>
                    </a:lnTo>
                    <a:lnTo>
                      <a:pt x="384874" y="263471"/>
                    </a:lnTo>
                    <a:close/>
                    <a:moveTo>
                      <a:pt x="0" y="0"/>
                    </a:moveTo>
                    <a:lnTo>
                      <a:pt x="263471" y="0"/>
                    </a:lnTo>
                    <a:lnTo>
                      <a:pt x="263471" y="263471"/>
                    </a:lnTo>
                    <a:lnTo>
                      <a:pt x="0" y="263471"/>
                    </a:lnTo>
                    <a:close/>
                  </a:path>
                </a:pathLst>
              </a:custGeom>
              <a:grpFill/>
              <a:ln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545465" y="6004560"/>
            <a:ext cx="2550160" cy="398780"/>
            <a:chOff x="452" y="-2557"/>
            <a:chExt cx="4016" cy="628"/>
          </a:xfrm>
        </p:grpSpPr>
        <p:sp>
          <p:nvSpPr>
            <p:cNvPr id="61" name="菱形 60"/>
            <p:cNvSpPr/>
            <p:nvPr/>
          </p:nvSpPr>
          <p:spPr>
            <a:xfrm>
              <a:off x="452" y="-2461"/>
              <a:ext cx="437" cy="437"/>
            </a:xfrm>
            <a:prstGeom prst="diamond">
              <a:avLst/>
            </a:prstGeom>
            <a:solidFill>
              <a:srgbClr val="DE2D2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prstClr val="white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40" y="-2557"/>
              <a:ext cx="3628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主讲人：</a:t>
              </a:r>
              <a:r>
                <a:rPr lang="zh-CN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聂树亮</a:t>
              </a:r>
              <a:r>
                <a:rPr lang="en-US" altLang="zh-CN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endPara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1796004" y="3179886"/>
            <a:ext cx="101370" cy="498228"/>
            <a:chOff x="11620983" y="1956122"/>
            <a:chExt cx="266216" cy="1308454"/>
          </a:xfrm>
          <a:solidFill>
            <a:schemeClr val="bg1"/>
          </a:solidFill>
        </p:grpSpPr>
        <p:sp>
          <p:nvSpPr>
            <p:cNvPr id="69" name="椭圆 68"/>
            <p:cNvSpPr/>
            <p:nvPr/>
          </p:nvSpPr>
          <p:spPr>
            <a:xfrm>
              <a:off x="11620983" y="1956122"/>
              <a:ext cx="266216" cy="26621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11620983" y="2477241"/>
              <a:ext cx="266216" cy="2662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1620983" y="2998360"/>
              <a:ext cx="266216" cy="2662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82600" y="4711065"/>
            <a:ext cx="5763260" cy="914400"/>
            <a:chOff x="760" y="7419"/>
            <a:chExt cx="9076" cy="1440"/>
          </a:xfrm>
        </p:grpSpPr>
        <p:sp>
          <p:nvSpPr>
            <p:cNvPr id="14" name="文本框 13"/>
            <p:cNvSpPr txBox="1"/>
            <p:nvPr/>
          </p:nvSpPr>
          <p:spPr>
            <a:xfrm>
              <a:off x="760" y="7680"/>
              <a:ext cx="9077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消防安全知识培训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72" name="图片 71" descr="消防车"/>
            <p:cNvPicPr>
              <a:picLocks noChangeAspect="1"/>
            </p:cNvPicPr>
            <p:nvPr/>
          </p:nvPicPr>
          <p:blipFill>
            <a:blip r:embed="rId2" cstate="screen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33" y="7419"/>
              <a:ext cx="1440" cy="1440"/>
            </a:xfrm>
            <a:prstGeom prst="rect">
              <a:avLst/>
            </a:prstGeom>
          </p:spPr>
        </p:pic>
      </p:grpSp>
      <p:pic>
        <p:nvPicPr>
          <p:cNvPr id="73" name="图片 72" descr="消防栓"/>
          <p:cNvPicPr>
            <a:picLocks noChangeAspect="1"/>
          </p:cNvPicPr>
          <p:nvPr/>
        </p:nvPicPr>
        <p:blipFill>
          <a:blip r:embed="rId4" cstate="screen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61760" y="1600835"/>
            <a:ext cx="914400" cy="914400"/>
          </a:xfrm>
          <a:prstGeom prst="rect">
            <a:avLst/>
          </a:prstGeom>
        </p:spPr>
      </p:pic>
      <p:sp>
        <p:nvSpPr>
          <p:cNvPr id="75" name="文本框 74"/>
          <p:cNvSpPr txBox="1"/>
          <p:nvPr/>
        </p:nvSpPr>
        <p:spPr>
          <a:xfrm>
            <a:off x="1054298" y="314847"/>
            <a:ext cx="755650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Bold" panose="020B0800000000000000" pitchFamily="34" charset="-122"/>
              </a:rPr>
              <a:t>秦皇岛市职业技术学校</a:t>
            </a:r>
            <a:endParaRPr lang="zh-CN" altLang="en-US" sz="2000" spc="3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Bold" panose="020B0800000000000000" pitchFamily="34" charset="-122"/>
            </a:endParaRPr>
          </a:p>
          <a:p>
            <a:endParaRPr lang="zh-CN" altLang="en-US" sz="2000" spc="3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1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176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2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3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4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5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6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7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8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9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0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1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2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3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4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5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6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7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8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29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0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1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2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3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4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5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6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40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41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42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DIAGRAM_VIRTUALLY_FRAME" val="{&quot;height&quot;:144.75,&quot;left&quot;:86.5,&quot;top&quot;:112.6,&quot;width&quot;:639.2}"/>
</p:tagLst>
</file>

<file path=ppt/tags/tag45.xml><?xml version="1.0" encoding="utf-8"?>
<p:tagLst xmlns:p="http://schemas.openxmlformats.org/presentationml/2006/main">
  <p:tag name="KSO_WM_DIAGRAM_VIRTUALLY_FRAME" val="{&quot;height&quot;:144.7,&quot;left&quot;:86.5,&quot;top&quot;:112.6,&quot;width&quot;:639.15}"/>
</p:tagLst>
</file>

<file path=ppt/tags/tag46.xml><?xml version="1.0" encoding="utf-8"?>
<p:tagLst xmlns:p="http://schemas.openxmlformats.org/presentationml/2006/main">
  <p:tag name="KSO_WM_DIAGRAM_VIRTUALLY_FRAME" val="{&quot;height&quot;:144.75,&quot;left&quot;:86.5,&quot;top&quot;:112.6,&quot;width&quot;:639.2}"/>
</p:tagLst>
</file>

<file path=ppt/tags/tag47.xml><?xml version="1.0" encoding="utf-8"?>
<p:tagLst xmlns:p="http://schemas.openxmlformats.org/presentationml/2006/main">
  <p:tag name="KSO_WM_DIAGRAM_VIRTUALLY_FRAME" val="{&quot;height&quot;:144.75,&quot;left&quot;:86.5,&quot;top&quot;:112.6,&quot;width&quot;:639.2}"/>
</p:tagLst>
</file>

<file path=ppt/tags/tag48.xml><?xml version="1.0" encoding="utf-8"?>
<p:tagLst xmlns:p="http://schemas.openxmlformats.org/presentationml/2006/main">
  <p:tag name="KSO_WM_DIAGRAM_VIRTUALLY_FRAME" val="{&quot;height&quot;:144.7,&quot;left&quot;:86.5,&quot;top&quot;:112.6,&quot;width&quot;:639.15}"/>
</p:tagLst>
</file>

<file path=ppt/tags/tag49.xml><?xml version="1.0" encoding="utf-8"?>
<p:tagLst xmlns:p="http://schemas.openxmlformats.org/presentationml/2006/main">
  <p:tag name="KSO_WM_DIAGRAM_VIRTUALLY_FRAME" val="{&quot;height&quot;:144.75,&quot;left&quot;:86.5,&quot;top&quot;:112.6,&quot;width&quot;:639.2}"/>
</p:tagLst>
</file>

<file path=ppt/tags/tag50.xml><?xml version="1.0" encoding="utf-8"?>
<p:tagLst xmlns:p="http://schemas.openxmlformats.org/presentationml/2006/main">
  <p:tag name="KSO_WM_DIAGRAM_VIRTUALLY_FRAME" val="{&quot;height&quot;:144.75,&quot;left&quot;:86.5,&quot;top&quot;:112.6,&quot;width&quot;:639.2}"/>
</p:tagLst>
</file>

<file path=ppt/tags/tag51.xml><?xml version="1.0" encoding="utf-8"?>
<p:tagLst xmlns:p="http://schemas.openxmlformats.org/presentationml/2006/main">
  <p:tag name="KSO_WM_DIAGRAM_VIRTUALLY_FRAME" val="{&quot;height&quot;:144.7,&quot;left&quot;:86.5,&quot;top&quot;:112.6,&quot;width&quot;:639.15}"/>
</p:tagLst>
</file>

<file path=ppt/tags/tag52.xml><?xml version="1.0" encoding="utf-8"?>
<p:tagLst xmlns:p="http://schemas.openxmlformats.org/presentationml/2006/main">
  <p:tag name="KSO_WM_DIAGRAM_VIRTUALLY_FRAME" val="{&quot;height&quot;:144.75,&quot;left&quot;:86.5,&quot;top&quot;:112.6,&quot;width&quot;:639.2}"/>
</p:tagLst>
</file>

<file path=ppt/tags/tag53.xml><?xml version="1.0" encoding="utf-8"?>
<p:tagLst xmlns:p="http://schemas.openxmlformats.org/presentationml/2006/main">
  <p:tag name="KSO_WM_DIAGRAM_VIRTUALLY_FRAME" val="{&quot;height&quot;:144.75,&quot;left&quot;:86.5,&quot;top&quot;:112.6,&quot;width&quot;:639.2}"/>
</p:tagLst>
</file>

<file path=ppt/tags/tag54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55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56.xml><?xml version="1.0" encoding="utf-8"?>
<p:tagLst xmlns:p="http://schemas.openxmlformats.org/presentationml/2006/main">
  <p:tag name="KSO_WM_DIAGRAM_VIRTUALLY_FRAME" val="{&quot;height&quot;:349.25,&quot;left&quot;:86.5,&quot;top&quot;:77.75,&quot;width&quot;:735.7}"/>
</p:tagLst>
</file>

<file path=ppt/tags/tag57.xml><?xml version="1.0" encoding="utf-8"?>
<p:tagLst xmlns:p="http://schemas.openxmlformats.org/presentationml/2006/main">
  <p:tag name="KSO_WM_DIAGRAM_VIRTUALLY_FRAME" val="{&quot;height&quot;:349.25,&quot;left&quot;:86.5,&quot;top&quot;:77.75,&quot;width&quot;:735.7}"/>
</p:tagLst>
</file>

<file path=ppt/tags/tag58.xml><?xml version="1.0" encoding="utf-8"?>
<p:tagLst xmlns:p="http://schemas.openxmlformats.org/presentationml/2006/main">
  <p:tag name="KSO_WM_DIAGRAM_VIRTUALLY_FRAME" val="{&quot;height&quot;:349.25,&quot;left&quot;:86.5,&quot;top&quot;:77.75,&quot;width&quot;:735.7}"/>
</p:tagLst>
</file>

<file path=ppt/tags/tag59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60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4"/>
  <p:tag name="KSO_WM_DIAGRAM_VERSION" val="3"/>
  <p:tag name="KSO_WM_DIAGRAM_VIRTUALLY_FRAME" val="{&quot;height&quot;:385.2,&quot;left&quot;:0.05,&quot;top&quot;:146.7,&quot;width&quot;:916.7}"/>
  <p:tag name="KSO_WM_TAG_VERSION" val="3.0"/>
  <p:tag name="KSO_WM_TEMPLATE_CATEGORY" val="diagram"/>
  <p:tag name="KSO_WM_TEMPLATE_INDEX" val="20234880"/>
  <p:tag name="KSO_WM_UNIT_COMPATIBLE" val="0"/>
  <p:tag name="KSO_WM_UNIT_DIAGRAM_ISNUMVISUAL" val="0"/>
  <p:tag name="KSO_WM_UNIT_DIAGRAM_ISREFERUNIT" val="0"/>
  <p:tag name="KSO_WM_UNIT_HIGHLIGHT" val="0"/>
  <p:tag name="KSO_WM_UNIT_ID" val="diagram20234880_2*m_i*1_3"/>
  <p:tag name="KSO_WM_UNIT_INDEX" val="1_3"/>
  <p:tag name="KSO_WM_UNIT_LAYERLEVEL" val="1_1"/>
  <p:tag name="KSO_WM_UNIT_LINE_FORE_SCHEMECOLOR_INDEX" val="5"/>
  <p:tag name="KSO_WM_UNIT_TYPE" val="m_i"/>
</p:tagLst>
</file>

<file path=ppt/tags/tag61.xml><?xml version="1.0" encoding="utf-8"?>
<p:tagLst xmlns:p="http://schemas.openxmlformats.org/presentationml/2006/main"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99999976158142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4"/>
  <p:tag name="KSO_WM_DIAGRAM_VERSION" val="3"/>
  <p:tag name="KSO_WM_DIAGRAM_VIRTUALLY_FRAME" val="{&quot;height&quot;:426.75000166765346,&quot;left&quot;:0.05,&quot;top&quot;:68.45,&quot;width&quot;:902.75}"/>
  <p:tag name="KSO_WM_TAG_VERSION" val="3.0"/>
  <p:tag name="KSO_WM_TEMPLATE_CATEGORY" val="diagram"/>
  <p:tag name="KSO_WM_TEMPLATE_INDEX" val="202348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4880_2*m_i*1_1"/>
  <p:tag name="KSO_WM_UNIT_INDEX" val="1_1"/>
  <p:tag name="KSO_WM_UNIT_LAYERLEVEL" val="1_1"/>
  <p:tag name="KSO_WM_UNIT_TYPE" val="m_i"/>
</p:tagLst>
</file>

<file path=ppt/tags/tag62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63.xml><?xml version="1.0" encoding="utf-8"?>
<p:tagLst xmlns:p="http://schemas.openxmlformats.org/presentationml/2006/main"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,&quot;colorType&quot;:1,&quot;foreColorIndex&quot;:5,&quot;pos&quot;:0.1000000014901161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4"/>
  <p:tag name="KSO_WM_DIAGRAM_VERSION" val="3"/>
  <p:tag name="KSO_WM_DIAGRAM_VIRTUALLY_FRAME" val="{&quot;height&quot;:385.2,&quot;left&quot;:0.05,&quot;top&quot;:146.7,&quot;width&quot;:916.7}"/>
  <p:tag name="KSO_WM_TAG_VERSION" val="3.0"/>
  <p:tag name="KSO_WM_TEMPLATE_CATEGORY" val="diagram"/>
  <p:tag name="KSO_WM_TEMPLATE_INDEX" val="202348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4880_2*m_h_i*1_5_1"/>
  <p:tag name="KSO_WM_UNIT_INDEX" val="1_5_1"/>
  <p:tag name="KSO_WM_UNIT_LAYERLEVEL" val="1_1_1"/>
  <p:tag name="KSO_WM_UNIT_TYPE" val="m_h_i"/>
</p:tagLst>
</file>

<file path=ppt/tags/tag64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65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66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67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68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69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0.xml><?xml version="1.0" encoding="utf-8"?>
<p:tagLst xmlns:p="http://schemas.openxmlformats.org/presentationml/2006/main"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,&quot;colorType&quot;:1,&quot;foreColorIndex&quot;:5,&quot;pos&quot;:0.1000000014901161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4"/>
  <p:tag name="KSO_WM_DIAGRAM_VERSION" val="3"/>
  <p:tag name="KSO_WM_DIAGRAM_VIRTUALLY_FRAME" val="{&quot;height&quot;:385.2,&quot;left&quot;:0.05,&quot;top&quot;:146.7,&quot;width&quot;:916.7}"/>
  <p:tag name="KSO_WM_TAG_VERSION" val="3.0"/>
  <p:tag name="KSO_WM_TEMPLATE_CATEGORY" val="diagram"/>
  <p:tag name="KSO_WM_TEMPLATE_INDEX" val="202348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4880_2*m_h_i*1_1_1"/>
  <p:tag name="KSO_WM_UNIT_INDEX" val="1_1_1"/>
  <p:tag name="KSO_WM_UNIT_LAYERLEVEL" val="1_1_1"/>
  <p:tag name="KSO_WM_UNIT_TYPE" val="m_h_i"/>
</p:tagLst>
</file>

<file path=ppt/tags/tag71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2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3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4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5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6.xml><?xml version="1.0" encoding="utf-8"?>
<p:tagLst xmlns:p="http://schemas.openxmlformats.org/presentationml/2006/main"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,&quot;colorType&quot;:1,&quot;foreColorIndex&quot;:5,&quot;pos&quot;:0.1000000014901161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4"/>
  <p:tag name="KSO_WM_DIAGRAM_VERSION" val="3"/>
  <p:tag name="KSO_WM_DIAGRAM_VIRTUALLY_FRAME" val="{&quot;height&quot;:385.2,&quot;left&quot;:0.05,&quot;top&quot;:146.7,&quot;width&quot;:916.7}"/>
  <p:tag name="KSO_WM_TAG_VERSION" val="3.0"/>
  <p:tag name="KSO_WM_TEMPLATE_CATEGORY" val="diagram"/>
  <p:tag name="KSO_WM_TEMPLATE_INDEX" val="202348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4880_2*m_h_i*1_3_1"/>
  <p:tag name="KSO_WM_UNIT_INDEX" val="1_3_1"/>
  <p:tag name="KSO_WM_UNIT_LAYERLEVEL" val="1_1_1"/>
  <p:tag name="KSO_WM_UNIT_TYPE" val="m_h_i"/>
</p:tagLst>
</file>

<file path=ppt/tags/tag77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8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79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0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1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2.xml><?xml version="1.0" encoding="utf-8"?>
<p:tagLst xmlns:p="http://schemas.openxmlformats.org/presentationml/2006/main"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,&quot;colorType&quot;:1,&quot;foreColorIndex&quot;:5,&quot;pos&quot;:0.1000000014901161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4"/>
  <p:tag name="KSO_WM_DIAGRAM_VERSION" val="3"/>
  <p:tag name="KSO_WM_DIAGRAM_VIRTUALLY_FRAME" val="{&quot;height&quot;:385.2,&quot;left&quot;:0.05,&quot;top&quot;:146.7,&quot;width&quot;:916.7}"/>
  <p:tag name="KSO_WM_TAG_VERSION" val="3.0"/>
  <p:tag name="KSO_WM_TEMPLATE_CATEGORY" val="diagram"/>
  <p:tag name="KSO_WM_TEMPLATE_INDEX" val="202348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4880_2*m_h_i*1_4_1"/>
  <p:tag name="KSO_WM_UNIT_INDEX" val="1_4_1"/>
  <p:tag name="KSO_WM_UNIT_LAYERLEVEL" val="1_1_1"/>
  <p:tag name="KSO_WM_UNIT_TYPE" val="m_h_i"/>
</p:tagLst>
</file>

<file path=ppt/tags/tag83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4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5.xml><?xml version="1.0" encoding="utf-8"?>
<p:tagLst xmlns:p="http://schemas.openxmlformats.org/presentationml/2006/main"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,&quot;colorType&quot;:1,&quot;foreColorIndex&quot;:5,&quot;pos&quot;:0.1000000014901161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m1-1"/>
  <p:tag name="KSO_WM_DIAGRAM_MAX_ITEMCNT" val="6"/>
  <p:tag name="KSO_WM_DIAGRAM_MIN_ITEMCNT" val="4"/>
  <p:tag name="KSO_WM_DIAGRAM_VERSION" val="3"/>
  <p:tag name="KSO_WM_DIAGRAM_VIRTUALLY_FRAME" val="{&quot;height&quot;:385.2,&quot;left&quot;:0.05,&quot;top&quot;:146.7,&quot;width&quot;:916.7}"/>
  <p:tag name="KSO_WM_TAG_VERSION" val="3.0"/>
  <p:tag name="KSO_WM_TEMPLATE_CATEGORY" val="diagram"/>
  <p:tag name="KSO_WM_TEMPLATE_INDEX" val="20234880"/>
  <p:tag name="KSO_WM_UNIT_COMPATIBLE" val="0"/>
  <p:tag name="KSO_WM_UNIT_DIAGRAM_ISNUMVISUAL" val="0"/>
  <p:tag name="KSO_WM_UNIT_DIAGRAM_ISREFERUNIT" val="0"/>
  <p:tag name="KSO_WM_UNIT_FILL_TYPE" val="3"/>
  <p:tag name="KSO_WM_UNIT_HIGHLIGHT" val="0"/>
  <p:tag name="KSO_WM_UNIT_ID" val="diagram20234880_2*m_h_i*1_2_1"/>
  <p:tag name="KSO_WM_UNIT_INDEX" val="1_2_1"/>
  <p:tag name="KSO_WM_UNIT_LAYERLEVEL" val="1_1_1"/>
  <p:tag name="KSO_WM_UNIT_TYPE" val="m_h_i"/>
</p:tagLst>
</file>

<file path=ppt/tags/tag86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7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8.xml><?xml version="1.0" encoding="utf-8"?>
<p:tagLst xmlns:p="http://schemas.openxmlformats.org/presentationml/2006/main">
  <p:tag name="KSO_WM_DIAGRAM_VIRTUALLY_FRAME" val="{&quot;height&quot;:385.2,&quot;left&quot;:0.05,&quot;top&quot;:146.7,&quot;width&quot;:916.7}"/>
</p:tagLst>
</file>

<file path=ppt/tags/tag89.xml><?xml version="1.0" encoding="utf-8"?>
<p:tagLst xmlns:p="http://schemas.openxmlformats.org/presentationml/2006/main">
  <p:tag name="KSO_WM_DIAGRAM_VIRTUALLY_FRAME" val="{&quot;height&quot;:349.25,&quot;left&quot;:86.5,&quot;top&quot;:77.75,&quot;width&quot;:735.7}"/>
</p:tagLst>
</file>

<file path=ppt/tags/tag90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91.xml><?xml version="1.0" encoding="utf-8"?>
<p:tagLst xmlns:p="http://schemas.openxmlformats.org/presentationml/2006/main"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FILL_FORE_SCHEMECOLOR_INDEX" val="13"/>
  <p:tag name="KSO_WM_UNIT_FILL_FORE_SCHEMECOLOR_INDEX_BRIGHTNESS" val="0.6"/>
  <p:tag name="KSO_WM_UNIT_FILL_TYPE" val="1"/>
  <p:tag name="KSO_WM_UNIT_HIGHLIGHT" val="0"/>
  <p:tag name="KSO_WM_UNIT_ID" val="diagram20233167_3*n_h_i*1_1_2"/>
  <p:tag name="KSO_WM_UNIT_INDEX" val="1_1_2"/>
  <p:tag name="KSO_WM_UNIT_LAYERLEVEL" val="1_1_1"/>
  <p:tag name="KSO_WM_UNIT_TYPE" val="n_h_i"/>
</p:tagLst>
</file>

<file path=ppt/tags/tag92.xml><?xml version="1.0" encoding="utf-8"?>
<p:tagLst xmlns:p="http://schemas.openxmlformats.org/presentationml/2006/main"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solidLine&quot;:{&quot;brightness&quot;:0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8"/>
  <p:tag name="KSO_WM_UNIT_FILL_TYPE" val="1"/>
  <p:tag name="KSO_WM_UNIT_HIGHLIGHT" val="0"/>
  <p:tag name="KSO_WM_UNIT_ID" val="diagram20233167_3*n_h_h_i*1_2_4_3"/>
  <p:tag name="KSO_WM_UNIT_INDEX" val="1_2_4_3"/>
  <p:tag name="KSO_WM_UNIT_LAYERLEVEL" val="1_1_1_1"/>
  <p:tag name="KSO_WM_UNIT_LINE_FORE_SCHEMECOLOR_INDEX" val="16"/>
  <p:tag name="KSO_WM_UNIT_TYPE" val="n_h_h_i"/>
</p:tagLst>
</file>

<file path=ppt/tags/tag93.xml><?xml version="1.0" encoding="utf-8"?>
<p:tagLst xmlns:p="http://schemas.openxmlformats.org/presentationml/2006/main">
  <p:tag name="KSO_WM_DIAGRAM_COLOR_MATCH_VALUE" val="{&quot;shape&quot;:{&quot;fill&quot;:{&quot;solid&quot;:{&quot;brightness&quot;:0.6000000238418579,&quot;colorType&quot;:1,&quot;foreColorIndex&quot;:5,&quot;transparency&quot;:0},&quot;type&quot;:1},&quot;glow&quot;:{&quot;colorType&quot;:0},&quot;line&quot;:{&quot;solidLine&quot;:{&quot;brightness&quot;:0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6"/>
  <p:tag name="KSO_WM_UNIT_FILL_TYPE" val="1"/>
  <p:tag name="KSO_WM_UNIT_HIGHLIGHT" val="0"/>
  <p:tag name="KSO_WM_UNIT_ID" val="diagram20233167_3*n_h_h_i*1_2_3_2"/>
  <p:tag name="KSO_WM_UNIT_INDEX" val="1_2_3_2"/>
  <p:tag name="KSO_WM_UNIT_LAYERLEVEL" val="1_1_1_1"/>
  <p:tag name="KSO_WM_UNIT_LINE_FORE_SCHEMECOLOR_INDEX" val="16"/>
  <p:tag name="KSO_WM_UNIT_TYPE" val="n_h_h_i"/>
</p:tagLst>
</file>

<file path=ppt/tags/tag94.xml><?xml version="1.0" encoding="utf-8"?>
<p:tagLst xmlns:p="http://schemas.openxmlformats.org/presentationml/2006/main">
  <p:tag name="KSO_WM_DIAGRAM_COLOR_MATCH_VALUE" val="{&quot;shape&quot;:{&quot;fill&quot;:{&quot;solid&quot;:{&quot;brightness&quot;:0.4000000059604645,&quot;colorType&quot;:1,&quot;foreColorIndex&quot;:5,&quot;transparency&quot;:0},&quot;type&quot;:1},&quot;glow&quot;:{&quot;colorType&quot;:0},&quot;line&quot;:{&quot;solidLine&quot;:{&quot;brightness&quot;:0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.4"/>
  <p:tag name="KSO_WM_UNIT_FILL_TYPE" val="1"/>
  <p:tag name="KSO_WM_UNIT_HIGHLIGHT" val="0"/>
  <p:tag name="KSO_WM_UNIT_ID" val="diagram20233167_3*n_h_h_i*1_2_2_2"/>
  <p:tag name="KSO_WM_UNIT_INDEX" val="1_2_2_2"/>
  <p:tag name="KSO_WM_UNIT_LAYERLEVEL" val="1_1_1_1"/>
  <p:tag name="KSO_WM_UNIT_LINE_FORE_SCHEMECOLOR_INDEX" val="16"/>
  <p:tag name="KSO_WM_UNIT_TYPE" val="n_h_h_i"/>
</p:tagLst>
</file>

<file path=ppt/tags/tag95.xml><?xml version="1.0" encoding="utf-8"?>
<p:tagLst xmlns:p="http://schemas.openxmlformats.org/presentationml/2006/main"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1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3167_3*n_h_h_i*1_2_1_2"/>
  <p:tag name="KSO_WM_UNIT_INDEX" val="1_2_1_2"/>
  <p:tag name="KSO_WM_UNIT_LAYERLEVEL" val="1_1_1_1"/>
  <p:tag name="KSO_WM_UNIT_LINE_FORE_SCHEMECOLOR_INDEX" val="16"/>
  <p:tag name="KSO_WM_UNIT_TYPE" val="n_h_h_i"/>
</p:tagLst>
</file>

<file path=ppt/tags/tag96.xml><?xml version="1.0" encoding="utf-8"?>
<p:tagLst xmlns:p="http://schemas.openxmlformats.org/presentationml/2006/main">
  <p:tag name="KSO_WM_DIAGRAM_COLOR_MATCH_VALUE" val="{&quot;shape&quot;:{&quot;fill&quot;:{&quot;solid&quot;:{&quot;brightness&quot;:0,&quot;colorType&quot;:1,&quot;foreColorIndex&quot;:5,&quot;transparency&quot;:0.62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diagram20233167_3*n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" val="添加标题"/>
  <p:tag name="KSO_WM_UNIT_TEXT_FILL_FORE_SCHEMECOLOR_INDEX" val="1"/>
  <p:tag name="KSO_WM_UNIT_TEXT_FILL_TYPE" val="1"/>
  <p:tag name="KSO_WM_UNIT_TEXT_TYPE" val="1"/>
  <p:tag name="KSO_WM_UNIT_TYPE" val="n_h_a"/>
  <p:tag name="KSO_WM_UNIT_VALUE" val="20"/>
</p:tagLst>
</file>

<file path=ppt/tags/tag97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1_1"/>
  <p:tag name="KSO_WM_UNIT_INDEX" val="1_2_1_1"/>
  <p:tag name="KSO_WM_UNIT_LAYERLEVEL" val="1_1_1_1"/>
  <p:tag name="KSO_WM_UNIT_SUBTYPE" val="d"/>
  <p:tag name="KSO_WM_UNIT_TEXT_FILL_FORE_SCHEMECOLOR_INDEX" val="1"/>
  <p:tag name="KSO_WM_UNIT_TEXT_FILL_TYPE" val="1"/>
  <p:tag name="KSO_WM_UNIT_TYPE" val="n_h_h_i"/>
</p:tagLst>
</file>

<file path=ppt/tags/tag98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2_1"/>
  <p:tag name="KSO_WM_UNIT_INDEX" val="1_2_2_1"/>
  <p:tag name="KSO_WM_UNIT_LAYERLEVEL" val="1_1_1_1"/>
  <p:tag name="KSO_WM_UNIT_SUBTYPE" val="d"/>
  <p:tag name="KSO_WM_UNIT_TEXT_FILL_FORE_SCHEMECOLOR_INDEX" val="1"/>
  <p:tag name="KSO_WM_UNIT_TEXT_FILL_TYPE" val="1"/>
  <p:tag name="KSO_WM_UNIT_TYPE" val="n_h_h_i"/>
</p:tagLst>
</file>

<file path=ppt/tags/tag99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3_1"/>
  <p:tag name="KSO_WM_UNIT_INDEX" val="1_2_3_1"/>
  <p:tag name="KSO_WM_UNIT_LAYERLEVEL" val="1_1_1_1"/>
  <p:tag name="KSO_WM_UNIT_SUBTYPE" val="d"/>
  <p:tag name="KSO_WM_UNIT_TEXT_FILL_FORE_SCHEMECOLOR_INDEX" val="1"/>
  <p:tag name="KSO_WM_UNIT_TEXT_FILL_TYPE" val="1"/>
  <p:tag name="KSO_WM_UNIT_TYPE" val="n_h_h_i"/>
</p:tagLst>
</file>

<file path=ppt/tags/tag100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4_1"/>
  <p:tag name="KSO_WM_UNIT_INDEX" val="1_2_4_1"/>
  <p:tag name="KSO_WM_UNIT_LAYERLEVEL" val="1_1_1_1"/>
  <p:tag name="KSO_WM_UNIT_SUBTYPE" val="d"/>
  <p:tag name="KSO_WM_UNIT_TEXT_FILL_FORE_SCHEMECOLOR_INDEX" val="1"/>
  <p:tag name="KSO_WM_UNIT_TEXT_FILL_TYPE" val="1"/>
  <p:tag name="KSO_WM_UNIT_TYPE" val="n_h_h_i"/>
</p:tagLst>
</file>

<file path=ppt/tags/tag101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4_2"/>
  <p:tag name="KSO_WM_UNIT_INDEX" val="1_2_4_2"/>
  <p:tag name="KSO_WM_UNIT_LAYERLEVEL" val="1_1_1_1"/>
  <p:tag name="KSO_WM_UNIT_LINE_FORE_SCHEMECOLOR_INDEX" val="5"/>
  <p:tag name="KSO_WM_UNIT_TYPE" val="n_h_h_i"/>
</p:tagLst>
</file>

<file path=ppt/tags/tag102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03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04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1_3"/>
  <p:tag name="KSO_WM_UNIT_INDEX" val="1_2_1_3"/>
  <p:tag name="KSO_WM_UNIT_LAYERLEVEL" val="1_1_1_1"/>
  <p:tag name="KSO_WM_UNIT_LINE_FORE_SCHEMECOLOR_INDEX" val="5"/>
  <p:tag name="KSO_WM_UNIT_TYPE" val="n_h_h_i"/>
</p:tagLst>
</file>

<file path=ppt/tags/tag105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06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07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3_3"/>
  <p:tag name="KSO_WM_UNIT_INDEX" val="1_2_3_3"/>
  <p:tag name="KSO_WM_UNIT_LAYERLEVEL" val="1_1_1_1"/>
  <p:tag name="KSO_WM_UNIT_LINE_FORE_SCHEMECOLOR_INDEX" val="5"/>
  <p:tag name="KSO_WM_UNIT_TYPE" val="n_h_h_i"/>
</p:tagLst>
</file>

<file path=ppt/tags/tag108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09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10.xml><?xml version="1.0" encoding="utf-8"?>
<p:tagLst xmlns:p="http://schemas.openxmlformats.org/presentationml/2006/main"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COLOR_TEXT_CAN_REMOVE" val="n"/>
  <p:tag name="KSO_WM_DIAGRAM_COLOR_TRICK" val="1"/>
  <p:tag name="KSO_WM_DIAGRAM_GROUP_CODE" val="n1-1"/>
  <p:tag name="KSO_WM_DIAGRAM_MAX_ITEMCNT" val="4"/>
  <p:tag name="KSO_WM_DIAGRAM_MIN_ITEMCNT" val="2"/>
  <p:tag name="KSO_WM_DIAGRAM_VERSION" val="3"/>
  <p:tag name="KSO_WM_DIAGRAM_VIRTUALLY_FRAME" val="{&quot;height&quot;:388.3165283203125,&quot;left&quot;:55.17055118110236,&quot;top&quot;:95.75138150913509,&quot;width&quot;:850.0942519685038}"/>
  <p:tag name="KSO_WM_TAG_VERSION" val="3.0"/>
  <p:tag name="KSO_WM_TEMPLATE_CATEGORY" val="diagram"/>
  <p:tag name="KSO_WM_TEMPLATE_INDEX" val="20233167"/>
  <p:tag name="KSO_WM_UNIT_COMPATIBLE" val="0"/>
  <p:tag name="KSO_WM_UNIT_DIAGRAM_ISNUMVISUAL" val="0"/>
  <p:tag name="KSO_WM_UNIT_DIAGRAM_ISREFERUNIT" val="0"/>
  <p:tag name="KSO_WM_UNIT_HIGHLIGHT" val="0"/>
  <p:tag name="KSO_WM_UNIT_ID" val="diagram20233167_3*n_h_h_i*1_2_2_3"/>
  <p:tag name="KSO_WM_UNIT_INDEX" val="1_2_2_3"/>
  <p:tag name="KSO_WM_UNIT_LAYERLEVEL" val="1_1_1_1"/>
  <p:tag name="KSO_WM_UNIT_LINE_FORE_SCHEMECOLOR_INDEX" val="5"/>
  <p:tag name="KSO_WM_UNIT_TYPE" val="n_h_h_i"/>
</p:tagLst>
</file>

<file path=ppt/tags/tag111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12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13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14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15.xml><?xml version="1.0" encoding="utf-8"?>
<p:tagLst xmlns:p="http://schemas.openxmlformats.org/presentationml/2006/main">
  <p:tag name="KSO_WM_DIAGRAM_VIRTUALLY_FRAME" val="{&quot;height&quot;:349.25,&quot;left&quot;:86.5,&quot;top&quot;:77.75,&quot;width&quot;:735.7}"/>
</p:tagLst>
</file>

<file path=ppt/tags/tag116.xml><?xml version="1.0" encoding="utf-8"?>
<p:tagLst xmlns:p="http://schemas.openxmlformats.org/presentationml/2006/main">
  <p:tag name="KSO_WM_DIAGRAM_VIRTUALLY_FRAME" val="{&quot;height&quot;:349.25,&quot;left&quot;:86.5,&quot;top&quot;:77.75,&quot;width&quot;:735.7}"/>
</p:tagLst>
</file>

<file path=ppt/tags/tag117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18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19.xml><?xml version="1.0" encoding="utf-8"?>
<p:tagLst xmlns:p="http://schemas.openxmlformats.org/presentationml/2006/main">
  <p:tag name="KSO_WM_DIAGRAM_VIRTUALLY_FRAME" val="{&quot;height&quot;:349.25,&quot;left&quot;:86.5,&quot;top&quot;:77.75,&quot;width&quot;:735.7}"/>
</p:tagLst>
</file>

<file path=ppt/tags/tag120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21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22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23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24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6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27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28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29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30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31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2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3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4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5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6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7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8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39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40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41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42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43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44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45.xml><?xml version="1.0" encoding="utf-8"?>
<p:tagLst xmlns:p="http://schemas.openxmlformats.org/presentationml/2006/main">
  <p:tag name="KSO_WM_DIAGRAM_VIRTUALLY_FRAME" val="{&quot;height&quot;:410.45,&quot;left&quot;:0.05,&quot;top&quot;:121.45,&quot;width&quot;:916.7}"/>
</p:tagLst>
</file>

<file path=ppt/tags/tag146.xml><?xml version="1.0" encoding="utf-8"?>
<p:tagLst xmlns:p="http://schemas.openxmlformats.org/presentationml/2006/main">
  <p:tag name="KSO_WM_DIAGRAM_VIRTUALLY_FRAME" val="{&quot;height&quot;:349.25,&quot;left&quot;:389.8,&quot;top&quot;:77.75,&quot;width&quot;:432.4}"/>
</p:tagLst>
</file>

<file path=ppt/tags/tag147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148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49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0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1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2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3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4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5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6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7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58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59.xml><?xml version="1.0" encoding="utf-8"?>
<p:tagLst xmlns:p="http://schemas.openxmlformats.org/presentationml/2006/main">
  <p:tag name="KSO_WM_DIAGRAM_VIRTUALLY_FRAME" val="{&quot;height&quot;:380.05,&quot;left&quot;:0.05,&quot;top&quot;:151.85,&quot;width&quot;:916.7}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1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2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3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4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5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6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7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8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69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70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1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2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173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74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75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76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77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78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79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0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1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2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3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4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5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6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7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8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89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0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1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2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3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4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5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6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7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8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199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200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201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202.xml><?xml version="1.0" encoding="utf-8"?>
<p:tagLst xmlns:p="http://schemas.openxmlformats.org/presentationml/2006/main">
  <p:tag name="KSO_WM_DIAGRAM_VIRTUALLY_FRAME" val="{&quot;height&quot;:331.95,&quot;left&quot;:58.8,&quot;top&quot;:122.65,&quot;width&quot;:843.55}"/>
</p:tagLst>
</file>

<file path=ppt/tags/tag203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04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05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06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07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08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09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10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11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12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13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14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15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16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17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18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19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0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1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22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3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4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5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6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7.xml><?xml version="1.0" encoding="utf-8"?>
<p:tagLst xmlns:p="http://schemas.openxmlformats.org/presentationml/2006/main">
  <p:tag name="KSO_WM_DIAGRAM_VIRTUALLY_FRAME" val="{&quot;height&quot;:422.9,&quot;left&quot;:0.05,&quot;top&quot;:109,&quot;width&quot;:916.7}"/>
</p:tagLst>
</file>

<file path=ppt/tags/tag228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29.xml><?xml version="1.0" encoding="utf-8"?>
<p:tagLst xmlns:p="http://schemas.openxmlformats.org/presentationml/2006/main">
  <p:tag name="KSO_WM_DIAGRAM_VIRTUALLY_FRAME" val="{&quot;height&quot;:422.9,&quot;left&quot;:0.05,&quot;top&quot;:109,&quot;width&quot;:920.5}"/>
</p:tagLst>
</file>

<file path=ppt/tags/tag230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oZGlkIjoiYjNkNDYxMmIwNmM5NTY2OTdkODYxNGM2OGY2YmI2OGYifQ=="/>
  <p:tag name="RESOURCE_RECORD_KEY" val="{&quot;10&quot;:[4520914,50046672]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汉仪旗黑-55简"/>
        <a:cs typeface="Arial"/>
      </a:majorFont>
      <a:minorFont>
        <a:latin typeface="Arial"/>
        <a:ea typeface="汉仪旗黑-55简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3585</Words>
  <Application>WPS 演示</Application>
  <PresentationFormat>自定义</PresentationFormat>
  <Paragraphs>403</Paragraphs>
  <Slides>29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29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汉仪旗黑-55简</vt:lpstr>
      <vt:lpstr>黑体</vt:lpstr>
      <vt:lpstr>Wingdings</vt:lpstr>
      <vt:lpstr>思源宋体 CN Heavy</vt:lpstr>
      <vt:lpstr>思源黑体 CN Bold</vt:lpstr>
      <vt:lpstr>阿里巴巴普惠体</vt:lpstr>
      <vt:lpstr>汉仪旗黑-55简</vt:lpstr>
      <vt:lpstr>汉仪粗圆简</vt:lpstr>
      <vt:lpstr>等线</vt:lpstr>
      <vt:lpstr>Arial Unicode MS</vt:lpstr>
      <vt:lpstr>等线 Light</vt:lpstr>
      <vt:lpstr>Calibri</vt:lpstr>
      <vt:lpstr>仿宋_GB2312</vt:lpstr>
      <vt:lpstr>仿宋</vt:lpstr>
      <vt:lpstr>第一PPT，www.1ppt.com</vt:lpstr>
      <vt:lpstr>1_Office 主题​​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消防安全</dc:title>
  <dc:creator>第一PPT</dc:creator>
  <cp:keywords>www.1ppt.com</cp:keywords>
  <dc:description>www.1ppt.com</dc:description>
  <cp:lastModifiedBy>百艺</cp:lastModifiedBy>
  <cp:revision>34</cp:revision>
  <dcterms:created xsi:type="dcterms:W3CDTF">2024-09-29T11:45:00Z</dcterms:created>
  <dcterms:modified xsi:type="dcterms:W3CDTF">2025-11-23T23:14:37Z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E90FCB41B2F14D7B823C3CE53A9E5CFD_13</vt:lpwstr>
  </property>
  <property fmtid="{D5CDD505-2E9C-101B-9397-08002B2CF9AE}" pid="3" name="KSOProductBuildVer">
    <vt:lpwstr>2052-12.1.0.19770</vt:lpwstr>
  </property>
</Properties>
</file>